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TT Chocolates Bold" charset="1" panose="02000803020000020003"/>
      <p:regular r:id="rId16"/>
    </p:embeddedFont>
    <p:embeddedFont>
      <p:font typeface="Nunito Bold" charset="1" panose="00000000000000000000"/>
      <p:regular r:id="rId17"/>
    </p:embeddedFont>
    <p:embeddedFont>
      <p:font typeface="Nunito" charset="1" panose="00000000000000000000"/>
      <p:regular r:id="rId18"/>
    </p:embeddedFont>
    <p:embeddedFont>
      <p:font typeface="Open Sans Bold" charset="1" panose="020B0806030504020204"/>
      <p:regular r:id="rId19"/>
    </p:embeddedFont>
    <p:embeddedFont>
      <p:font typeface="Nunito Light" charset="1" panose="00000000000000000000"/>
      <p:regular r:id="rId20"/>
    </p:embeddedFont>
    <p:embeddedFont>
      <p:font typeface="TT Chocolates Ultra-Bold" charset="1" panose="02000903040000020003"/>
      <p:regular r:id="rId21"/>
    </p:embeddedFont>
    <p:embeddedFont>
      <p:font typeface="Anton" charset="1" panose="000005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jpeg>
</file>

<file path=ppt/media/image14.jpeg>
</file>

<file path=ppt/media/image15.jpeg>
</file>

<file path=ppt/media/image2.png>
</file>

<file path=ppt/media/image3.pn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jpeg" Type="http://schemas.openxmlformats.org/officeDocument/2006/relationships/image"/><Relationship Id="rId5"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jpeg" Type="http://schemas.openxmlformats.org/officeDocument/2006/relationships/image"/><Relationship Id="rId4" Target="../media/image11.jpeg" Type="http://schemas.openxmlformats.org/officeDocument/2006/relationships/image"/><Relationship Id="rId5" Target="../media/image12.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042456" y="7921148"/>
            <a:ext cx="4802927" cy="903688"/>
            <a:chOff x="0" y="0"/>
            <a:chExt cx="1351330" cy="254258"/>
          </a:xfrm>
        </p:grpSpPr>
        <p:sp>
          <p:nvSpPr>
            <p:cNvPr name="Freeform 3" id="3"/>
            <p:cNvSpPr/>
            <p:nvPr/>
          </p:nvSpPr>
          <p:spPr>
            <a:xfrm flipH="false" flipV="false" rot="0">
              <a:off x="0" y="0"/>
              <a:ext cx="1351330" cy="254258"/>
            </a:xfrm>
            <a:custGeom>
              <a:avLst/>
              <a:gdLst/>
              <a:ahLst/>
              <a:cxnLst/>
              <a:rect r="r" b="b" t="t" l="l"/>
              <a:pathLst>
                <a:path h="254258" w="1351330">
                  <a:moveTo>
                    <a:pt x="0" y="0"/>
                  </a:moveTo>
                  <a:lnTo>
                    <a:pt x="1351330" y="0"/>
                  </a:lnTo>
                  <a:lnTo>
                    <a:pt x="1351330" y="254258"/>
                  </a:lnTo>
                  <a:lnTo>
                    <a:pt x="0" y="254258"/>
                  </a:lnTo>
                  <a:close/>
                </a:path>
              </a:pathLst>
            </a:custGeom>
            <a:solidFill>
              <a:srgbClr val="568CCD">
                <a:alpha val="28627"/>
              </a:srgbClr>
            </a:solidFill>
            <a:ln w="9525" cap="sq">
              <a:solidFill>
                <a:srgbClr val="D9D9D9">
                  <a:alpha val="28627"/>
                </a:srgbClr>
              </a:solidFill>
              <a:prstDash val="solid"/>
              <a:miter/>
            </a:ln>
          </p:spPr>
        </p:sp>
        <p:sp>
          <p:nvSpPr>
            <p:cNvPr name="TextBox 4" id="4"/>
            <p:cNvSpPr txBox="true"/>
            <p:nvPr/>
          </p:nvSpPr>
          <p:spPr>
            <a:xfrm>
              <a:off x="0" y="0"/>
              <a:ext cx="1351330" cy="254258"/>
            </a:xfrm>
            <a:prstGeom prst="rect">
              <a:avLst/>
            </a:prstGeom>
          </p:spPr>
          <p:txBody>
            <a:bodyPr anchor="ctr" rtlCol="false" tIns="34560" lIns="34560" bIns="34560" rIns="34560"/>
            <a:lstStyle/>
            <a:p>
              <a:pPr algn="ctr">
                <a:lnSpc>
                  <a:spcPts val="1161"/>
                </a:lnSpc>
              </a:pPr>
            </a:p>
          </p:txBody>
        </p:sp>
      </p:grpSp>
      <p:sp>
        <p:nvSpPr>
          <p:cNvPr name="Freeform 5" id="5"/>
          <p:cNvSpPr/>
          <p:nvPr/>
        </p:nvSpPr>
        <p:spPr>
          <a:xfrm flipH="false" flipV="false" rot="0">
            <a:off x="9743490" y="-1182309"/>
            <a:ext cx="8123721" cy="11068192"/>
          </a:xfrm>
          <a:custGeom>
            <a:avLst/>
            <a:gdLst/>
            <a:ahLst/>
            <a:cxnLst/>
            <a:rect r="r" b="b" t="t" l="l"/>
            <a:pathLst>
              <a:path h="11068192" w="8123721">
                <a:moveTo>
                  <a:pt x="0" y="0"/>
                </a:moveTo>
                <a:lnTo>
                  <a:pt x="8123720" y="0"/>
                </a:lnTo>
                <a:lnTo>
                  <a:pt x="8123720" y="11068192"/>
                </a:lnTo>
                <a:lnTo>
                  <a:pt x="0" y="11068192"/>
                </a:lnTo>
                <a:lnTo>
                  <a:pt x="0" y="0"/>
                </a:lnTo>
                <a:close/>
              </a:path>
            </a:pathLst>
          </a:custGeom>
          <a:blipFill>
            <a:blip r:embed="rId2">
              <a:alphaModFix amt="75000"/>
            </a:blip>
            <a:stretch>
              <a:fillRect l="0" t="0" r="0" b="0"/>
            </a:stretch>
          </a:blipFill>
        </p:spPr>
      </p:sp>
      <p:sp>
        <p:nvSpPr>
          <p:cNvPr name="TextBox 6" id="6"/>
          <p:cNvSpPr txBox="true"/>
          <p:nvPr/>
        </p:nvSpPr>
        <p:spPr>
          <a:xfrm rot="0">
            <a:off x="1042456" y="3038131"/>
            <a:ext cx="13072449" cy="3261360"/>
          </a:xfrm>
          <a:prstGeom prst="rect">
            <a:avLst/>
          </a:prstGeom>
        </p:spPr>
        <p:txBody>
          <a:bodyPr anchor="t" rtlCol="false" tIns="0" lIns="0" bIns="0" rIns="0">
            <a:spAutoFit/>
          </a:bodyPr>
          <a:lstStyle/>
          <a:p>
            <a:pPr algn="l" marL="0" indent="0" lvl="0">
              <a:lnSpc>
                <a:spcPts val="8400"/>
              </a:lnSpc>
            </a:pPr>
            <a:r>
              <a:rPr lang="en-US" sz="8400" spc="92">
                <a:solidFill>
                  <a:srgbClr val="000000"/>
                </a:solidFill>
                <a:latin typeface="TT Chocolates Bold"/>
              </a:rPr>
              <a:t>FORECASTING ANTIMALARIAL DRUG NEEDS</a:t>
            </a:r>
          </a:p>
        </p:txBody>
      </p:sp>
      <p:sp>
        <p:nvSpPr>
          <p:cNvPr name="TextBox 7" id="7"/>
          <p:cNvSpPr txBox="true"/>
          <p:nvPr/>
        </p:nvSpPr>
        <p:spPr>
          <a:xfrm rot="0">
            <a:off x="1042456" y="1231669"/>
            <a:ext cx="4789171" cy="329438"/>
          </a:xfrm>
          <a:prstGeom prst="rect">
            <a:avLst/>
          </a:prstGeom>
        </p:spPr>
        <p:txBody>
          <a:bodyPr anchor="t" rtlCol="false" tIns="0" lIns="0" bIns="0" rIns="0">
            <a:spAutoFit/>
          </a:bodyPr>
          <a:lstStyle/>
          <a:p>
            <a:pPr algn="l" marL="0" indent="0" lvl="0">
              <a:lnSpc>
                <a:spcPts val="2595"/>
              </a:lnSpc>
            </a:pPr>
            <a:r>
              <a:rPr lang="en-US" sz="2199">
                <a:solidFill>
                  <a:srgbClr val="000000"/>
                </a:solidFill>
                <a:latin typeface="TT Chocolates Bold"/>
              </a:rPr>
              <a:t>HAMOYE PREMIERE PROJECT</a:t>
            </a:r>
          </a:p>
        </p:txBody>
      </p:sp>
      <p:sp>
        <p:nvSpPr>
          <p:cNvPr name="TextBox 8" id="8"/>
          <p:cNvSpPr txBox="true"/>
          <p:nvPr/>
        </p:nvSpPr>
        <p:spPr>
          <a:xfrm rot="0">
            <a:off x="1056213" y="8111054"/>
            <a:ext cx="3839112" cy="533400"/>
          </a:xfrm>
          <a:prstGeom prst="rect">
            <a:avLst/>
          </a:prstGeom>
        </p:spPr>
        <p:txBody>
          <a:bodyPr anchor="t" rtlCol="false" tIns="0" lIns="0" bIns="0" rIns="0">
            <a:spAutoFit/>
          </a:bodyPr>
          <a:lstStyle/>
          <a:p>
            <a:pPr algn="ctr" marL="0" indent="0" lvl="0">
              <a:lnSpc>
                <a:spcPts val="4286"/>
              </a:lnSpc>
            </a:pPr>
            <a:r>
              <a:rPr lang="en-US" sz="3572">
                <a:solidFill>
                  <a:srgbClr val="000000"/>
                </a:solidFill>
                <a:latin typeface="Nunito Bold"/>
              </a:rPr>
              <a:t>Team: Jenkins</a:t>
            </a:r>
          </a:p>
        </p:txBody>
      </p:sp>
      <p:sp>
        <p:nvSpPr>
          <p:cNvPr name="TextBox 9" id="9"/>
          <p:cNvSpPr txBox="true"/>
          <p:nvPr/>
        </p:nvSpPr>
        <p:spPr>
          <a:xfrm rot="0">
            <a:off x="14506933" y="1066950"/>
            <a:ext cx="2752367" cy="329438"/>
          </a:xfrm>
          <a:prstGeom prst="rect">
            <a:avLst/>
          </a:prstGeom>
        </p:spPr>
        <p:txBody>
          <a:bodyPr anchor="t" rtlCol="false" tIns="0" lIns="0" bIns="0" rIns="0">
            <a:spAutoFit/>
          </a:bodyPr>
          <a:lstStyle/>
          <a:p>
            <a:pPr algn="r" marL="0" indent="0" lvl="0">
              <a:lnSpc>
                <a:spcPts val="2595"/>
              </a:lnSpc>
            </a:pPr>
            <a:r>
              <a:rPr lang="en-US" sz="2199">
                <a:solidFill>
                  <a:srgbClr val="000000"/>
                </a:solidFill>
                <a:latin typeface="TT Chocolates Bold"/>
              </a:rPr>
              <a:t>23 MAY, 2024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Freeform 2" id="2"/>
          <p:cNvSpPr/>
          <p:nvPr/>
        </p:nvSpPr>
        <p:spPr>
          <a:xfrm flipH="true" flipV="false" rot="0">
            <a:off x="9201241" y="-1497799"/>
            <a:ext cx="8105541" cy="11043424"/>
          </a:xfrm>
          <a:custGeom>
            <a:avLst/>
            <a:gdLst/>
            <a:ahLst/>
            <a:cxnLst/>
            <a:rect r="r" b="b" t="t" l="l"/>
            <a:pathLst>
              <a:path h="11043424" w="8105541">
                <a:moveTo>
                  <a:pt x="8105541" y="0"/>
                </a:moveTo>
                <a:lnTo>
                  <a:pt x="0" y="0"/>
                </a:lnTo>
                <a:lnTo>
                  <a:pt x="0" y="11043424"/>
                </a:lnTo>
                <a:lnTo>
                  <a:pt x="8105541" y="11043424"/>
                </a:lnTo>
                <a:lnTo>
                  <a:pt x="8105541" y="0"/>
                </a:lnTo>
                <a:close/>
              </a:path>
            </a:pathLst>
          </a:custGeom>
          <a:blipFill>
            <a:blip r:embed="rId2">
              <a:alphaModFix amt="59000"/>
            </a:blip>
            <a:stretch>
              <a:fillRect l="0" t="0" r="0" b="0"/>
            </a:stretch>
          </a:blipFill>
        </p:spPr>
      </p:sp>
      <p:sp>
        <p:nvSpPr>
          <p:cNvPr name="TextBox 3" id="3"/>
          <p:cNvSpPr txBox="true"/>
          <p:nvPr/>
        </p:nvSpPr>
        <p:spPr>
          <a:xfrm rot="0">
            <a:off x="1289012" y="5151065"/>
            <a:ext cx="7416928" cy="1684075"/>
          </a:xfrm>
          <a:prstGeom prst="rect">
            <a:avLst/>
          </a:prstGeom>
        </p:spPr>
        <p:txBody>
          <a:bodyPr anchor="t" rtlCol="false" tIns="0" lIns="0" bIns="0" rIns="0">
            <a:spAutoFit/>
          </a:bodyPr>
          <a:lstStyle/>
          <a:p>
            <a:pPr algn="l" marL="0" indent="0" lvl="0">
              <a:lnSpc>
                <a:spcPts val="12675"/>
              </a:lnSpc>
            </a:pPr>
            <a:r>
              <a:rPr lang="en-US" sz="12675" spc="139">
                <a:solidFill>
                  <a:srgbClr val="000000"/>
                </a:solidFill>
                <a:latin typeface="Anton"/>
              </a:rPr>
              <a:t>THANK YOU</a:t>
            </a:r>
          </a:p>
        </p:txBody>
      </p:sp>
      <p:sp>
        <p:nvSpPr>
          <p:cNvPr name="TextBox 4" id="4"/>
          <p:cNvSpPr txBox="true"/>
          <p:nvPr/>
        </p:nvSpPr>
        <p:spPr>
          <a:xfrm rot="0">
            <a:off x="1042456" y="1231669"/>
            <a:ext cx="4789171" cy="329438"/>
          </a:xfrm>
          <a:prstGeom prst="rect">
            <a:avLst/>
          </a:prstGeom>
        </p:spPr>
        <p:txBody>
          <a:bodyPr anchor="t" rtlCol="false" tIns="0" lIns="0" bIns="0" rIns="0">
            <a:spAutoFit/>
          </a:bodyPr>
          <a:lstStyle/>
          <a:p>
            <a:pPr algn="l" marL="0" indent="0" lvl="0">
              <a:lnSpc>
                <a:spcPts val="2595"/>
              </a:lnSpc>
            </a:pPr>
            <a:r>
              <a:rPr lang="en-US" sz="2199">
                <a:solidFill>
                  <a:srgbClr val="000000"/>
                </a:solidFill>
                <a:latin typeface="TT Chocolates Bold"/>
              </a:rPr>
              <a:t>HAMOYE PREMIERE PROJECT</a:t>
            </a:r>
          </a:p>
        </p:txBody>
      </p:sp>
      <p:grpSp>
        <p:nvGrpSpPr>
          <p:cNvPr name="Group 5" id="5"/>
          <p:cNvGrpSpPr/>
          <p:nvPr/>
        </p:nvGrpSpPr>
        <p:grpSpPr>
          <a:xfrm rot="0">
            <a:off x="2205834" y="7228072"/>
            <a:ext cx="4802927" cy="903688"/>
            <a:chOff x="0" y="0"/>
            <a:chExt cx="6403903" cy="1204917"/>
          </a:xfrm>
        </p:grpSpPr>
        <p:grpSp>
          <p:nvGrpSpPr>
            <p:cNvPr name="Group 6" id="6"/>
            <p:cNvGrpSpPr/>
            <p:nvPr/>
          </p:nvGrpSpPr>
          <p:grpSpPr>
            <a:xfrm rot="0">
              <a:off x="0" y="0"/>
              <a:ext cx="6403903" cy="1204917"/>
              <a:chOff x="0" y="0"/>
              <a:chExt cx="1351330" cy="254258"/>
            </a:xfrm>
          </p:grpSpPr>
          <p:sp>
            <p:nvSpPr>
              <p:cNvPr name="Freeform 7" id="7"/>
              <p:cNvSpPr/>
              <p:nvPr/>
            </p:nvSpPr>
            <p:spPr>
              <a:xfrm flipH="false" flipV="false" rot="0">
                <a:off x="0" y="0"/>
                <a:ext cx="1351330" cy="254258"/>
              </a:xfrm>
              <a:custGeom>
                <a:avLst/>
                <a:gdLst/>
                <a:ahLst/>
                <a:cxnLst/>
                <a:rect r="r" b="b" t="t" l="l"/>
                <a:pathLst>
                  <a:path h="254258" w="1351330">
                    <a:moveTo>
                      <a:pt x="0" y="0"/>
                    </a:moveTo>
                    <a:lnTo>
                      <a:pt x="1351330" y="0"/>
                    </a:lnTo>
                    <a:lnTo>
                      <a:pt x="1351330" y="254258"/>
                    </a:lnTo>
                    <a:lnTo>
                      <a:pt x="0" y="254258"/>
                    </a:lnTo>
                    <a:close/>
                  </a:path>
                </a:pathLst>
              </a:custGeom>
              <a:solidFill>
                <a:srgbClr val="568CCD">
                  <a:alpha val="28627"/>
                </a:srgbClr>
              </a:solidFill>
              <a:ln w="9525" cap="sq">
                <a:solidFill>
                  <a:srgbClr val="D9D9D9">
                    <a:alpha val="28627"/>
                  </a:srgbClr>
                </a:solidFill>
                <a:prstDash val="solid"/>
                <a:miter/>
              </a:ln>
            </p:spPr>
          </p:sp>
          <p:sp>
            <p:nvSpPr>
              <p:cNvPr name="TextBox 8" id="8"/>
              <p:cNvSpPr txBox="true"/>
              <p:nvPr/>
            </p:nvSpPr>
            <p:spPr>
              <a:xfrm>
                <a:off x="0" y="0"/>
                <a:ext cx="1351330" cy="254258"/>
              </a:xfrm>
              <a:prstGeom prst="rect">
                <a:avLst/>
              </a:prstGeom>
            </p:spPr>
            <p:txBody>
              <a:bodyPr anchor="ctr" rtlCol="false" tIns="34560" lIns="34560" bIns="34560" rIns="34560"/>
              <a:lstStyle/>
              <a:p>
                <a:pPr algn="ctr">
                  <a:lnSpc>
                    <a:spcPts val="1161"/>
                  </a:lnSpc>
                </a:pPr>
              </a:p>
            </p:txBody>
          </p:sp>
        </p:grpSp>
        <p:sp>
          <p:nvSpPr>
            <p:cNvPr name="TextBox 9" id="9"/>
            <p:cNvSpPr txBox="true"/>
            <p:nvPr/>
          </p:nvSpPr>
          <p:spPr>
            <a:xfrm rot="0">
              <a:off x="18342" y="250034"/>
              <a:ext cx="5118816" cy="714375"/>
            </a:xfrm>
            <a:prstGeom prst="rect">
              <a:avLst/>
            </a:prstGeom>
          </p:spPr>
          <p:txBody>
            <a:bodyPr anchor="t" rtlCol="false" tIns="0" lIns="0" bIns="0" rIns="0">
              <a:spAutoFit/>
            </a:bodyPr>
            <a:lstStyle/>
            <a:p>
              <a:pPr algn="ctr" marL="0" indent="0" lvl="0">
                <a:lnSpc>
                  <a:spcPts val="4286"/>
                </a:lnSpc>
              </a:pPr>
              <a:r>
                <a:rPr lang="en-US" sz="3572">
                  <a:solidFill>
                    <a:srgbClr val="000000"/>
                  </a:solidFill>
                  <a:latin typeface="Nunito Bold"/>
                </a:rPr>
                <a:t>Team: Jenkins</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4203384" y="-594167"/>
            <a:ext cx="8495403" cy="11475333"/>
            <a:chOff x="0" y="0"/>
            <a:chExt cx="772203" cy="1043069"/>
          </a:xfrm>
        </p:grpSpPr>
        <p:sp>
          <p:nvSpPr>
            <p:cNvPr name="Freeform 3" id="3"/>
            <p:cNvSpPr/>
            <p:nvPr/>
          </p:nvSpPr>
          <p:spPr>
            <a:xfrm flipH="false" flipV="false" rot="0">
              <a:off x="0" y="0"/>
              <a:ext cx="772203" cy="1043069"/>
            </a:xfrm>
            <a:custGeom>
              <a:avLst/>
              <a:gdLst/>
              <a:ahLst/>
              <a:cxnLst/>
              <a:rect r="r" b="b" t="t" l="l"/>
              <a:pathLst>
                <a:path h="1043069" w="772203">
                  <a:moveTo>
                    <a:pt x="0" y="0"/>
                  </a:moveTo>
                  <a:lnTo>
                    <a:pt x="772203" y="0"/>
                  </a:lnTo>
                  <a:lnTo>
                    <a:pt x="772203" y="1043069"/>
                  </a:lnTo>
                  <a:lnTo>
                    <a:pt x="0" y="1043069"/>
                  </a:lnTo>
                  <a:close/>
                </a:path>
              </a:pathLst>
            </a:custGeom>
            <a:solidFill>
              <a:srgbClr val="568CCD"/>
            </a:solidFill>
          </p:spPr>
        </p:sp>
        <p:sp>
          <p:nvSpPr>
            <p:cNvPr name="TextBox 4" id="4"/>
            <p:cNvSpPr txBox="true"/>
            <p:nvPr/>
          </p:nvSpPr>
          <p:spPr>
            <a:xfrm>
              <a:off x="0" y="0"/>
              <a:ext cx="772203" cy="1043069"/>
            </a:xfrm>
            <a:prstGeom prst="rect">
              <a:avLst/>
            </a:prstGeom>
          </p:spPr>
          <p:txBody>
            <a:bodyPr anchor="ctr" rtlCol="false" tIns="50800" lIns="50800" bIns="50800" rIns="50800"/>
            <a:lstStyle/>
            <a:p>
              <a:pPr algn="ctr">
                <a:lnSpc>
                  <a:spcPts val="2952"/>
                </a:lnSpc>
              </a:pPr>
            </a:p>
          </p:txBody>
        </p:sp>
      </p:grpSp>
      <p:sp>
        <p:nvSpPr>
          <p:cNvPr name="Freeform 5" id="5"/>
          <p:cNvSpPr/>
          <p:nvPr/>
        </p:nvSpPr>
        <p:spPr>
          <a:xfrm flipH="false" flipV="false" rot="-1072124">
            <a:off x="15185020" y="1067281"/>
            <a:ext cx="4703894" cy="3437461"/>
          </a:xfrm>
          <a:custGeom>
            <a:avLst/>
            <a:gdLst/>
            <a:ahLst/>
            <a:cxnLst/>
            <a:rect r="r" b="b" t="t" l="l"/>
            <a:pathLst>
              <a:path h="3437461" w="4703894">
                <a:moveTo>
                  <a:pt x="0" y="0"/>
                </a:moveTo>
                <a:lnTo>
                  <a:pt x="4703895" y="0"/>
                </a:lnTo>
                <a:lnTo>
                  <a:pt x="4703895" y="3437462"/>
                </a:lnTo>
                <a:lnTo>
                  <a:pt x="0" y="3437462"/>
                </a:lnTo>
                <a:lnTo>
                  <a:pt x="0" y="0"/>
                </a:lnTo>
                <a:close/>
              </a:path>
            </a:pathLst>
          </a:custGeom>
          <a:blipFill>
            <a:blip r:embed="rId2">
              <a:alphaModFix amt="59000"/>
            </a:blip>
            <a:stretch>
              <a:fillRect l="0" t="0" r="0" b="0"/>
            </a:stretch>
          </a:blipFill>
        </p:spPr>
      </p:sp>
      <p:sp>
        <p:nvSpPr>
          <p:cNvPr name="Freeform 6" id="6"/>
          <p:cNvSpPr/>
          <p:nvPr/>
        </p:nvSpPr>
        <p:spPr>
          <a:xfrm flipH="false" flipV="false" rot="0">
            <a:off x="14771103" y="6797394"/>
            <a:ext cx="6345504" cy="6050364"/>
          </a:xfrm>
          <a:custGeom>
            <a:avLst/>
            <a:gdLst/>
            <a:ahLst/>
            <a:cxnLst/>
            <a:rect r="r" b="b" t="t" l="l"/>
            <a:pathLst>
              <a:path h="6050364" w="6345504">
                <a:moveTo>
                  <a:pt x="0" y="0"/>
                </a:moveTo>
                <a:lnTo>
                  <a:pt x="6345504" y="0"/>
                </a:lnTo>
                <a:lnTo>
                  <a:pt x="6345504" y="6050364"/>
                </a:lnTo>
                <a:lnTo>
                  <a:pt x="0" y="6050364"/>
                </a:lnTo>
                <a:lnTo>
                  <a:pt x="0" y="0"/>
                </a:lnTo>
                <a:close/>
              </a:path>
            </a:pathLst>
          </a:custGeom>
          <a:blipFill>
            <a:blip r:embed="rId3">
              <a:alphaModFix amt="61000"/>
            </a:blip>
            <a:stretch>
              <a:fillRect l="0" t="0" r="0" b="0"/>
            </a:stretch>
          </a:blipFill>
        </p:spPr>
      </p:sp>
      <p:grpSp>
        <p:nvGrpSpPr>
          <p:cNvPr name="Group 7" id="7"/>
          <p:cNvGrpSpPr>
            <a:grpSpLocks noChangeAspect="true"/>
          </p:cNvGrpSpPr>
          <p:nvPr/>
        </p:nvGrpSpPr>
        <p:grpSpPr>
          <a:xfrm rot="0">
            <a:off x="1328773" y="2013960"/>
            <a:ext cx="3065813" cy="3561585"/>
            <a:chOff x="0" y="0"/>
            <a:chExt cx="5466080" cy="6350000"/>
          </a:xfrm>
        </p:grpSpPr>
        <p:sp>
          <p:nvSpPr>
            <p:cNvPr name="Freeform 8" id="8"/>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568CCD"/>
            </a:solidFill>
          </p:spPr>
        </p:sp>
        <p:sp>
          <p:nvSpPr>
            <p:cNvPr name="Freeform 9" id="9"/>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0" t="-57060" r="0" b="-57060"/>
              </a:stretch>
            </a:blipFill>
          </p:spPr>
        </p:sp>
        <p:sp>
          <p:nvSpPr>
            <p:cNvPr name="Freeform 10" id="10"/>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FFFFFF"/>
            </a:solidFill>
          </p:spPr>
        </p:sp>
        <p:sp>
          <p:nvSpPr>
            <p:cNvPr name="Freeform 11" id="11"/>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12" id="12"/>
          <p:cNvGrpSpPr>
            <a:grpSpLocks noChangeAspect="true"/>
          </p:cNvGrpSpPr>
          <p:nvPr/>
        </p:nvGrpSpPr>
        <p:grpSpPr>
          <a:xfrm rot="0">
            <a:off x="1328773" y="6029043"/>
            <a:ext cx="3065813" cy="3561585"/>
            <a:chOff x="0" y="0"/>
            <a:chExt cx="5466080" cy="6350000"/>
          </a:xfrm>
        </p:grpSpPr>
        <p:sp>
          <p:nvSpPr>
            <p:cNvPr name="Freeform 13" id="13"/>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568CCD"/>
            </a:solidFill>
          </p:spPr>
        </p:sp>
        <p:sp>
          <p:nvSpPr>
            <p:cNvPr name="Freeform 14" id="14"/>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0" t="-4407" r="0" b="-4407"/>
              </a:stretch>
            </a:blipFill>
          </p:spPr>
        </p:sp>
        <p:sp>
          <p:nvSpPr>
            <p:cNvPr name="Freeform 15" id="15"/>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FFFFFF"/>
            </a:solidFill>
          </p:spPr>
        </p:sp>
        <p:sp>
          <p:nvSpPr>
            <p:cNvPr name="Freeform 16" id="16"/>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
        <p:nvSpPr>
          <p:cNvPr name="TextBox 17" id="17"/>
          <p:cNvSpPr txBox="true"/>
          <p:nvPr/>
        </p:nvSpPr>
        <p:spPr>
          <a:xfrm rot="0">
            <a:off x="1328773" y="266599"/>
            <a:ext cx="10043297" cy="1295387"/>
          </a:xfrm>
          <a:prstGeom prst="rect">
            <a:avLst/>
          </a:prstGeom>
        </p:spPr>
        <p:txBody>
          <a:bodyPr anchor="t" rtlCol="false" tIns="0" lIns="0" bIns="0" rIns="0">
            <a:spAutoFit/>
          </a:bodyPr>
          <a:lstStyle/>
          <a:p>
            <a:pPr algn="l">
              <a:lnSpc>
                <a:spcPts val="10500"/>
              </a:lnSpc>
            </a:pPr>
            <a:r>
              <a:rPr lang="en-US" sz="7500">
                <a:solidFill>
                  <a:srgbClr val="0E0340"/>
                </a:solidFill>
                <a:latin typeface="TT Chocolates Bold"/>
              </a:rPr>
              <a:t>Our Team</a:t>
            </a:r>
          </a:p>
        </p:txBody>
      </p:sp>
      <p:sp>
        <p:nvSpPr>
          <p:cNvPr name="TextBox 18" id="18"/>
          <p:cNvSpPr txBox="true"/>
          <p:nvPr/>
        </p:nvSpPr>
        <p:spPr>
          <a:xfrm rot="0">
            <a:off x="5176215" y="1735788"/>
            <a:ext cx="8737058" cy="8551212"/>
          </a:xfrm>
          <a:prstGeom prst="rect">
            <a:avLst/>
          </a:prstGeom>
        </p:spPr>
        <p:txBody>
          <a:bodyPr anchor="t" rtlCol="false" tIns="0" lIns="0" bIns="0" rIns="0">
            <a:spAutoFit/>
          </a:bodyPr>
          <a:lstStyle/>
          <a:p>
            <a:pPr algn="l">
              <a:lnSpc>
                <a:spcPts val="4257"/>
              </a:lnSpc>
            </a:pPr>
            <a:r>
              <a:rPr lang="en-US" sz="3041">
                <a:solidFill>
                  <a:srgbClr val="0E0340"/>
                </a:solidFill>
                <a:latin typeface="Nunito Bold"/>
              </a:rPr>
              <a:t>Project Lead/ Co- Presenter - Arthur Uzoma</a:t>
            </a:r>
          </a:p>
          <a:p>
            <a:pPr algn="l">
              <a:lnSpc>
                <a:spcPts val="4257"/>
              </a:lnSpc>
            </a:pPr>
          </a:p>
          <a:p>
            <a:pPr algn="l">
              <a:lnSpc>
                <a:spcPts val="4257"/>
              </a:lnSpc>
            </a:pPr>
            <a:r>
              <a:rPr lang="en-US" sz="3041">
                <a:solidFill>
                  <a:srgbClr val="0E0340"/>
                </a:solidFill>
                <a:latin typeface="Nunito Bold"/>
              </a:rPr>
              <a:t>Assistant Project Lead</a:t>
            </a:r>
            <a:r>
              <a:rPr lang="en-US" sz="3041">
                <a:solidFill>
                  <a:srgbClr val="0E0340"/>
                </a:solidFill>
                <a:latin typeface="Nunito"/>
              </a:rPr>
              <a:t> - Nishant Katiyar</a:t>
            </a:r>
          </a:p>
          <a:p>
            <a:pPr algn="l">
              <a:lnSpc>
                <a:spcPts val="4257"/>
              </a:lnSpc>
            </a:pPr>
          </a:p>
          <a:p>
            <a:pPr algn="l">
              <a:lnSpc>
                <a:spcPts val="4257"/>
              </a:lnSpc>
            </a:pPr>
            <a:r>
              <a:rPr lang="en-US" sz="3041">
                <a:solidFill>
                  <a:srgbClr val="0E0340"/>
                </a:solidFill>
                <a:latin typeface="Nunito Bold"/>
              </a:rPr>
              <a:t>Query Analyst 1</a:t>
            </a:r>
            <a:r>
              <a:rPr lang="en-US" sz="3041">
                <a:solidFill>
                  <a:srgbClr val="0E0340"/>
                </a:solidFill>
                <a:latin typeface="Nunito"/>
              </a:rPr>
              <a:t> - Olaolu Adeniyi</a:t>
            </a:r>
          </a:p>
          <a:p>
            <a:pPr algn="l">
              <a:lnSpc>
                <a:spcPts val="4257"/>
              </a:lnSpc>
            </a:pPr>
          </a:p>
          <a:p>
            <a:pPr algn="l">
              <a:lnSpc>
                <a:spcPts val="4257"/>
              </a:lnSpc>
            </a:pPr>
            <a:r>
              <a:rPr lang="en-US" sz="3041">
                <a:solidFill>
                  <a:srgbClr val="0E0340"/>
                </a:solidFill>
                <a:latin typeface="Nunito Bold"/>
              </a:rPr>
              <a:t>Query Analyst 2</a:t>
            </a:r>
            <a:r>
              <a:rPr lang="en-US" sz="3041">
                <a:solidFill>
                  <a:srgbClr val="0E0340"/>
                </a:solidFill>
                <a:latin typeface="Nunito"/>
              </a:rPr>
              <a:t> - Mohammed Sajid</a:t>
            </a:r>
          </a:p>
          <a:p>
            <a:pPr algn="l">
              <a:lnSpc>
                <a:spcPts val="4257"/>
              </a:lnSpc>
            </a:pPr>
          </a:p>
          <a:p>
            <a:pPr algn="l">
              <a:lnSpc>
                <a:spcPts val="4257"/>
              </a:lnSpc>
            </a:pPr>
            <a:r>
              <a:rPr lang="en-US" sz="3041">
                <a:solidFill>
                  <a:srgbClr val="0E0340"/>
                </a:solidFill>
                <a:latin typeface="Nunito Bold"/>
              </a:rPr>
              <a:t>Query Analyst 3/ Backup Presenter</a:t>
            </a:r>
            <a:r>
              <a:rPr lang="en-US" sz="3041">
                <a:solidFill>
                  <a:srgbClr val="0E0340"/>
                </a:solidFill>
                <a:latin typeface="Nunito"/>
              </a:rPr>
              <a:t> - Arnab Das</a:t>
            </a:r>
          </a:p>
          <a:p>
            <a:pPr algn="l">
              <a:lnSpc>
                <a:spcPts val="4257"/>
              </a:lnSpc>
            </a:pPr>
          </a:p>
          <a:p>
            <a:pPr algn="l">
              <a:lnSpc>
                <a:spcPts val="4257"/>
              </a:lnSpc>
            </a:pPr>
            <a:r>
              <a:rPr lang="en-US" sz="3041">
                <a:solidFill>
                  <a:srgbClr val="0E0340"/>
                </a:solidFill>
                <a:latin typeface="Nunito Bold"/>
              </a:rPr>
              <a:t>Query Analyst 4</a:t>
            </a:r>
            <a:r>
              <a:rPr lang="en-US" sz="3041">
                <a:solidFill>
                  <a:srgbClr val="0E0340"/>
                </a:solidFill>
                <a:latin typeface="Nunito"/>
              </a:rPr>
              <a:t> - Toluwalope Emmanuel</a:t>
            </a:r>
          </a:p>
          <a:p>
            <a:pPr algn="l">
              <a:lnSpc>
                <a:spcPts val="4257"/>
              </a:lnSpc>
            </a:pPr>
          </a:p>
          <a:p>
            <a:pPr algn="l">
              <a:lnSpc>
                <a:spcPts val="4257"/>
              </a:lnSpc>
            </a:pPr>
            <a:r>
              <a:rPr lang="en-US" sz="3041">
                <a:solidFill>
                  <a:srgbClr val="0E0340"/>
                </a:solidFill>
                <a:latin typeface="Nunito Bold"/>
              </a:rPr>
              <a:t>Presenter/ Query Analyst 5</a:t>
            </a:r>
            <a:r>
              <a:rPr lang="en-US" sz="3041">
                <a:solidFill>
                  <a:srgbClr val="0E0340"/>
                </a:solidFill>
                <a:latin typeface="Nunito"/>
              </a:rPr>
              <a:t> - Somi Fredrick</a:t>
            </a:r>
          </a:p>
          <a:p>
            <a:pPr algn="l">
              <a:lnSpc>
                <a:spcPts val="4257"/>
              </a:lnSpc>
            </a:pPr>
          </a:p>
          <a:p>
            <a:pPr algn="l">
              <a:lnSpc>
                <a:spcPts val="4257"/>
              </a:lnSpc>
            </a:pPr>
            <a:r>
              <a:rPr lang="en-US" sz="3041">
                <a:solidFill>
                  <a:srgbClr val="0E0340"/>
                </a:solidFill>
                <a:latin typeface="Nunito Bold"/>
              </a:rPr>
              <a:t>Query Analyst 6</a:t>
            </a:r>
            <a:r>
              <a:rPr lang="en-US" sz="3041">
                <a:solidFill>
                  <a:srgbClr val="0E0340"/>
                </a:solidFill>
                <a:latin typeface="Nunito"/>
              </a:rPr>
              <a:t> - Folaranmi Olaniyi</a:t>
            </a:r>
          </a:p>
          <a:p>
            <a:pPr algn="l">
              <a:lnSpc>
                <a:spcPts val="4257"/>
              </a:lnSpc>
            </a:pPr>
          </a:p>
        </p:txBody>
      </p:sp>
      <p:sp>
        <p:nvSpPr>
          <p:cNvPr name="TextBox 19" id="19"/>
          <p:cNvSpPr txBox="true"/>
          <p:nvPr/>
        </p:nvSpPr>
        <p:spPr>
          <a:xfrm rot="0">
            <a:off x="1502333" y="4931919"/>
            <a:ext cx="2718693" cy="448355"/>
          </a:xfrm>
          <a:prstGeom prst="rect">
            <a:avLst/>
          </a:prstGeom>
        </p:spPr>
        <p:txBody>
          <a:bodyPr anchor="t" rtlCol="false" tIns="0" lIns="0" bIns="0" rIns="0">
            <a:spAutoFit/>
          </a:bodyPr>
          <a:lstStyle/>
          <a:p>
            <a:pPr algn="ctr">
              <a:lnSpc>
                <a:spcPts val="3637"/>
              </a:lnSpc>
            </a:pPr>
            <a:r>
              <a:rPr lang="en-US" sz="2598">
                <a:solidFill>
                  <a:srgbClr val="FFFFFF"/>
                </a:solidFill>
                <a:latin typeface="Open Sans Bold"/>
              </a:rPr>
              <a:t>Presenter </a:t>
            </a:r>
          </a:p>
        </p:txBody>
      </p:sp>
      <p:sp>
        <p:nvSpPr>
          <p:cNvPr name="TextBox 20" id="20"/>
          <p:cNvSpPr txBox="true"/>
          <p:nvPr/>
        </p:nvSpPr>
        <p:spPr>
          <a:xfrm rot="0">
            <a:off x="1552068" y="8969203"/>
            <a:ext cx="2718693" cy="448355"/>
          </a:xfrm>
          <a:prstGeom prst="rect">
            <a:avLst/>
          </a:prstGeom>
        </p:spPr>
        <p:txBody>
          <a:bodyPr anchor="t" rtlCol="false" tIns="0" lIns="0" bIns="0" rIns="0">
            <a:spAutoFit/>
          </a:bodyPr>
          <a:lstStyle/>
          <a:p>
            <a:pPr algn="ctr">
              <a:lnSpc>
                <a:spcPts val="3637"/>
              </a:lnSpc>
            </a:pPr>
            <a:r>
              <a:rPr lang="en-US" sz="2598">
                <a:solidFill>
                  <a:srgbClr val="FFFFFF"/>
                </a:solidFill>
                <a:latin typeface="Open Sans Bold"/>
              </a:rPr>
              <a:t>Co-Presenter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428490" y="646160"/>
            <a:ext cx="10616671" cy="1190621"/>
          </a:xfrm>
          <a:prstGeom prst="rect">
            <a:avLst/>
          </a:prstGeom>
        </p:spPr>
        <p:txBody>
          <a:bodyPr anchor="t" rtlCol="false" tIns="0" lIns="0" bIns="0" rIns="0">
            <a:spAutoFit/>
          </a:bodyPr>
          <a:lstStyle/>
          <a:p>
            <a:pPr algn="l">
              <a:lnSpc>
                <a:spcPts val="9450"/>
              </a:lnSpc>
            </a:pPr>
            <a:r>
              <a:rPr lang="en-US" sz="7500">
                <a:solidFill>
                  <a:srgbClr val="0E0340"/>
                </a:solidFill>
                <a:latin typeface="TT Chocolates Bold"/>
              </a:rPr>
              <a:t>Problem Statement</a:t>
            </a:r>
          </a:p>
        </p:txBody>
      </p:sp>
      <p:sp>
        <p:nvSpPr>
          <p:cNvPr name="Freeform 3" id="3"/>
          <p:cNvSpPr/>
          <p:nvPr/>
        </p:nvSpPr>
        <p:spPr>
          <a:xfrm flipH="false" flipV="false" rot="4789748">
            <a:off x="-3202456" y="2269206"/>
            <a:ext cx="13513981" cy="6952656"/>
          </a:xfrm>
          <a:custGeom>
            <a:avLst/>
            <a:gdLst/>
            <a:ahLst/>
            <a:cxnLst/>
            <a:rect r="r" b="b" t="t" l="l"/>
            <a:pathLst>
              <a:path h="6952656" w="13513981">
                <a:moveTo>
                  <a:pt x="0" y="0"/>
                </a:moveTo>
                <a:lnTo>
                  <a:pt x="13513981" y="0"/>
                </a:lnTo>
                <a:lnTo>
                  <a:pt x="13513981" y="6952656"/>
                </a:lnTo>
                <a:lnTo>
                  <a:pt x="0" y="6952656"/>
                </a:lnTo>
                <a:lnTo>
                  <a:pt x="0" y="0"/>
                </a:lnTo>
                <a:close/>
              </a:path>
            </a:pathLst>
          </a:custGeom>
          <a:blipFill>
            <a:blip r:embed="rId2">
              <a:alphaModFix amt="19999"/>
            </a:blip>
            <a:stretch>
              <a:fillRect l="0" t="0" r="0" b="0"/>
            </a:stretch>
          </a:blipFill>
        </p:spPr>
      </p:sp>
      <p:sp>
        <p:nvSpPr>
          <p:cNvPr name="TextBox 4" id="4"/>
          <p:cNvSpPr txBox="true"/>
          <p:nvPr/>
        </p:nvSpPr>
        <p:spPr>
          <a:xfrm rot="0">
            <a:off x="713638" y="2474817"/>
            <a:ext cx="16380576" cy="7093395"/>
          </a:xfrm>
          <a:prstGeom prst="rect">
            <a:avLst/>
          </a:prstGeom>
        </p:spPr>
        <p:txBody>
          <a:bodyPr anchor="t" rtlCol="false" tIns="0" lIns="0" bIns="0" rIns="0">
            <a:spAutoFit/>
          </a:bodyPr>
          <a:lstStyle/>
          <a:p>
            <a:pPr algn="just">
              <a:lnSpc>
                <a:spcPts val="3531"/>
              </a:lnSpc>
            </a:pPr>
            <a:r>
              <a:rPr lang="en-US" sz="2522">
                <a:solidFill>
                  <a:srgbClr val="0E0340"/>
                </a:solidFill>
                <a:latin typeface="Nunito"/>
              </a:rPr>
              <a:t>The stark reality of malaria’s impact on child mortality necessitates robust predictions of </a:t>
            </a:r>
            <a:r>
              <a:rPr lang="en-US" sz="2522">
                <a:solidFill>
                  <a:srgbClr val="0E0340"/>
                </a:solidFill>
                <a:latin typeface="Nunito"/>
              </a:rPr>
              <a:t>antimalarial drug requirements leading to preventable deaths. </a:t>
            </a:r>
          </a:p>
          <a:p>
            <a:pPr algn="just">
              <a:lnSpc>
                <a:spcPts val="3531"/>
              </a:lnSpc>
            </a:pPr>
            <a:r>
              <a:rPr lang="en-US" sz="2522">
                <a:solidFill>
                  <a:srgbClr val="0E0340"/>
                </a:solidFill>
                <a:latin typeface="Nunito"/>
              </a:rPr>
              <a:t>However, several challenges hinder the accurate prediction of antimalarial drug requirements, exacerbating treatment gaps.</a:t>
            </a:r>
          </a:p>
          <a:p>
            <a:pPr algn="just">
              <a:lnSpc>
                <a:spcPts val="3531"/>
              </a:lnSpc>
            </a:pPr>
          </a:p>
          <a:p>
            <a:pPr algn="just" marL="544553" indent="-272276" lvl="1">
              <a:lnSpc>
                <a:spcPts val="3531"/>
              </a:lnSpc>
              <a:buFont typeface="Arial"/>
              <a:buChar char="•"/>
            </a:pPr>
            <a:r>
              <a:rPr lang="en-US" sz="2522">
                <a:solidFill>
                  <a:srgbClr val="0E0340"/>
                </a:solidFill>
                <a:latin typeface="Nunito"/>
              </a:rPr>
              <a:t>Data Challenges: Accurate forecasting requires reliable data on past malaria cases, drug consumption patterns, and environmental factors influencing transmission. Data collection in resource-limited settings can be patchy and unreliable, impacting model accuracy.</a:t>
            </a:r>
          </a:p>
          <a:p>
            <a:pPr algn="just">
              <a:lnSpc>
                <a:spcPts val="3531"/>
              </a:lnSpc>
            </a:pPr>
          </a:p>
          <a:p>
            <a:pPr algn="just" marL="544553" indent="-272276" lvl="1">
              <a:lnSpc>
                <a:spcPts val="3531"/>
              </a:lnSpc>
              <a:buFont typeface="Arial"/>
              <a:buChar char="•"/>
            </a:pPr>
            <a:r>
              <a:rPr lang="en-US" sz="2522">
                <a:solidFill>
                  <a:srgbClr val="0E0340"/>
                </a:solidFill>
                <a:latin typeface="Nunito"/>
              </a:rPr>
              <a:t>Model Complexity: Developing robust forecasting models necessitates expertise in data analysis, modeling techniques, and malaria epidemiology. This can be a significant hurdle for low-resource healthcare systems.</a:t>
            </a:r>
          </a:p>
          <a:p>
            <a:pPr algn="just">
              <a:lnSpc>
                <a:spcPts val="3531"/>
              </a:lnSpc>
            </a:pPr>
          </a:p>
          <a:p>
            <a:pPr algn="just" marL="544553" indent="-272276" lvl="1">
              <a:lnSpc>
                <a:spcPts val="3531"/>
              </a:lnSpc>
              <a:buFont typeface="Arial"/>
              <a:buChar char="•"/>
            </a:pPr>
            <a:r>
              <a:rPr lang="en-US" sz="2522">
                <a:solidFill>
                  <a:srgbClr val="0E0340"/>
                </a:solidFill>
                <a:latin typeface="Nunito"/>
              </a:rPr>
              <a:t>Implementation Constraints: Implementing forecasting models requires robust infrastructure and trained personnel to interpret and utilize the data effectively. This can be a challenge in regions with limited healthcare infrastructure.</a:t>
            </a:r>
          </a:p>
          <a:p>
            <a:pPr algn="just">
              <a:lnSpc>
                <a:spcPts val="3531"/>
              </a:lnSpc>
            </a:pPr>
          </a:p>
        </p:txBody>
      </p:sp>
      <p:sp>
        <p:nvSpPr>
          <p:cNvPr name="Freeform 5" id="5"/>
          <p:cNvSpPr/>
          <p:nvPr/>
        </p:nvSpPr>
        <p:spPr>
          <a:xfrm flipH="false" flipV="false" rot="-7300918">
            <a:off x="3914185" y="1005778"/>
            <a:ext cx="3645282" cy="2296761"/>
          </a:xfrm>
          <a:custGeom>
            <a:avLst/>
            <a:gdLst/>
            <a:ahLst/>
            <a:cxnLst/>
            <a:rect r="r" b="b" t="t" l="l"/>
            <a:pathLst>
              <a:path h="2296761" w="3645282">
                <a:moveTo>
                  <a:pt x="0" y="0"/>
                </a:moveTo>
                <a:lnTo>
                  <a:pt x="3645282" y="0"/>
                </a:lnTo>
                <a:lnTo>
                  <a:pt x="3645282" y="2296761"/>
                </a:lnTo>
                <a:lnTo>
                  <a:pt x="0" y="2296761"/>
                </a:lnTo>
                <a:lnTo>
                  <a:pt x="0" y="0"/>
                </a:lnTo>
                <a:close/>
              </a:path>
            </a:pathLst>
          </a:custGeom>
          <a:blipFill>
            <a:blip r:embed="rId3">
              <a:alphaModFix amt="19999"/>
            </a:blip>
            <a:stretch>
              <a:fillRect l="0" t="0" r="0" b="0"/>
            </a:stretch>
          </a:blipFill>
        </p:spPr>
      </p:sp>
      <p:sp>
        <p:nvSpPr>
          <p:cNvPr name="Freeform 6" id="6"/>
          <p:cNvSpPr/>
          <p:nvPr/>
        </p:nvSpPr>
        <p:spPr>
          <a:xfrm flipH="false" flipV="false" rot="-5989939">
            <a:off x="-1738962" y="6791625"/>
            <a:ext cx="4186406" cy="3059297"/>
          </a:xfrm>
          <a:custGeom>
            <a:avLst/>
            <a:gdLst/>
            <a:ahLst/>
            <a:cxnLst/>
            <a:rect r="r" b="b" t="t" l="l"/>
            <a:pathLst>
              <a:path h="3059297" w="4186406">
                <a:moveTo>
                  <a:pt x="0" y="0"/>
                </a:moveTo>
                <a:lnTo>
                  <a:pt x="4186406" y="0"/>
                </a:lnTo>
                <a:lnTo>
                  <a:pt x="4186406" y="3059297"/>
                </a:lnTo>
                <a:lnTo>
                  <a:pt x="0" y="3059297"/>
                </a:lnTo>
                <a:lnTo>
                  <a:pt x="0" y="0"/>
                </a:lnTo>
                <a:close/>
              </a:path>
            </a:pathLst>
          </a:custGeom>
          <a:blipFill>
            <a:blip r:embed="rId4">
              <a:alphaModFix amt="19999"/>
            </a:blip>
            <a:stretch>
              <a:fillRect l="0" t="0" r="0" b="0"/>
            </a:stretch>
          </a:blipFill>
        </p:spPr>
      </p:sp>
      <p:grpSp>
        <p:nvGrpSpPr>
          <p:cNvPr name="Group 7" id="7"/>
          <p:cNvGrpSpPr/>
          <p:nvPr/>
        </p:nvGrpSpPr>
        <p:grpSpPr>
          <a:xfrm rot="0">
            <a:off x="0" y="1817731"/>
            <a:ext cx="12551174" cy="210813"/>
            <a:chOff x="0" y="0"/>
            <a:chExt cx="3305659" cy="55523"/>
          </a:xfrm>
        </p:grpSpPr>
        <p:sp>
          <p:nvSpPr>
            <p:cNvPr name="Freeform 8" id="8"/>
            <p:cNvSpPr/>
            <p:nvPr/>
          </p:nvSpPr>
          <p:spPr>
            <a:xfrm flipH="false" flipV="false" rot="0">
              <a:off x="0" y="0"/>
              <a:ext cx="3305659" cy="55523"/>
            </a:xfrm>
            <a:custGeom>
              <a:avLst/>
              <a:gdLst/>
              <a:ahLst/>
              <a:cxnLst/>
              <a:rect r="r" b="b" t="t" l="l"/>
              <a:pathLst>
                <a:path h="55523" w="3305659">
                  <a:moveTo>
                    <a:pt x="0" y="0"/>
                  </a:moveTo>
                  <a:lnTo>
                    <a:pt x="3305659" y="0"/>
                  </a:lnTo>
                  <a:lnTo>
                    <a:pt x="3305659" y="55523"/>
                  </a:lnTo>
                  <a:lnTo>
                    <a:pt x="0" y="55523"/>
                  </a:lnTo>
                  <a:close/>
                </a:path>
              </a:pathLst>
            </a:custGeom>
            <a:solidFill>
              <a:srgbClr val="1A5BA0"/>
            </a:solidFill>
          </p:spPr>
        </p:sp>
        <p:sp>
          <p:nvSpPr>
            <p:cNvPr name="TextBox 9" id="9"/>
            <p:cNvSpPr txBox="true"/>
            <p:nvPr/>
          </p:nvSpPr>
          <p:spPr>
            <a:xfrm>
              <a:off x="0" y="-38100"/>
              <a:ext cx="3305659" cy="93623"/>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4.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216504" y="5799018"/>
            <a:ext cx="1122875" cy="2297119"/>
          </a:xfrm>
          <a:prstGeom prst="rect">
            <a:avLst/>
          </a:prstGeom>
        </p:spPr>
        <p:txBody>
          <a:bodyPr anchor="t" rtlCol="false" tIns="0" lIns="0" bIns="0" rIns="0">
            <a:spAutoFit/>
          </a:bodyPr>
          <a:lstStyle/>
          <a:p>
            <a:pPr algn="r">
              <a:lnSpc>
                <a:spcPts val="19512"/>
              </a:lnSpc>
            </a:pPr>
            <a:r>
              <a:rPr lang="en-US" sz="11477">
                <a:solidFill>
                  <a:srgbClr val="0E0340"/>
                </a:solidFill>
                <a:latin typeface="TT Chocolates Bold"/>
              </a:rPr>
              <a:t>2</a:t>
            </a:r>
          </a:p>
        </p:txBody>
      </p:sp>
      <p:sp>
        <p:nvSpPr>
          <p:cNvPr name="TextBox 3" id="3"/>
          <p:cNvSpPr txBox="true"/>
          <p:nvPr/>
        </p:nvSpPr>
        <p:spPr>
          <a:xfrm rot="0">
            <a:off x="1844204" y="6500889"/>
            <a:ext cx="6162153" cy="2955843"/>
          </a:xfrm>
          <a:prstGeom prst="rect">
            <a:avLst/>
          </a:prstGeom>
        </p:spPr>
        <p:txBody>
          <a:bodyPr anchor="t" rtlCol="false" tIns="0" lIns="0" bIns="0" rIns="0">
            <a:spAutoFit/>
          </a:bodyPr>
          <a:lstStyle/>
          <a:p>
            <a:pPr algn="l">
              <a:lnSpc>
                <a:spcPts val="2979"/>
              </a:lnSpc>
            </a:pPr>
            <a:r>
              <a:rPr lang="en-US" sz="2128">
                <a:solidFill>
                  <a:srgbClr val="0E0340"/>
                </a:solidFill>
                <a:latin typeface="Nunito"/>
              </a:rPr>
              <a:t>The CDC's research underscores the threat of drug resistance, particularly in Plasmodium </a:t>
            </a:r>
          </a:p>
          <a:p>
            <a:pPr algn="l">
              <a:lnSpc>
                <a:spcPts val="2979"/>
              </a:lnSpc>
            </a:pPr>
            <a:r>
              <a:rPr lang="en-US" sz="2128">
                <a:solidFill>
                  <a:srgbClr val="0E0340"/>
                </a:solidFill>
                <a:latin typeface="Nunito"/>
              </a:rPr>
              <a:t>falciparum and P. vivax species. WHO's Strategy to respond to antimalarial drug </a:t>
            </a:r>
          </a:p>
          <a:p>
            <a:pPr algn="l">
              <a:lnSpc>
                <a:spcPts val="2979"/>
              </a:lnSpc>
            </a:pPr>
            <a:r>
              <a:rPr lang="en-US" sz="2128">
                <a:solidFill>
                  <a:srgbClr val="0E0340"/>
                </a:solidFill>
                <a:latin typeface="Nunito"/>
              </a:rPr>
              <a:t>resistance in Africa outlines measures to mitigate the emergence and spread of resistance, </a:t>
            </a:r>
          </a:p>
          <a:p>
            <a:pPr algn="l" marL="0" indent="0" lvl="0">
              <a:lnSpc>
                <a:spcPts val="2979"/>
              </a:lnSpc>
              <a:spcBef>
                <a:spcPct val="0"/>
              </a:spcBef>
            </a:pPr>
            <a:r>
              <a:rPr lang="en-US" sz="2128">
                <a:solidFill>
                  <a:srgbClr val="0E0340"/>
                </a:solidFill>
                <a:latin typeface="Nunito"/>
              </a:rPr>
              <a:t>emphasizing the importance of timely detection and response.</a:t>
            </a:r>
          </a:p>
        </p:txBody>
      </p:sp>
      <p:sp>
        <p:nvSpPr>
          <p:cNvPr name="TextBox 4" id="4"/>
          <p:cNvSpPr txBox="true"/>
          <p:nvPr/>
        </p:nvSpPr>
        <p:spPr>
          <a:xfrm rot="0">
            <a:off x="134775" y="2512285"/>
            <a:ext cx="1122875" cy="2297119"/>
          </a:xfrm>
          <a:prstGeom prst="rect">
            <a:avLst/>
          </a:prstGeom>
        </p:spPr>
        <p:txBody>
          <a:bodyPr anchor="t" rtlCol="false" tIns="0" lIns="0" bIns="0" rIns="0">
            <a:spAutoFit/>
          </a:bodyPr>
          <a:lstStyle/>
          <a:p>
            <a:pPr algn="r">
              <a:lnSpc>
                <a:spcPts val="19512"/>
              </a:lnSpc>
            </a:pPr>
            <a:r>
              <a:rPr lang="en-US" sz="11477">
                <a:solidFill>
                  <a:srgbClr val="0E0340"/>
                </a:solidFill>
                <a:latin typeface="TT Chocolates Bold"/>
              </a:rPr>
              <a:t>1</a:t>
            </a:r>
          </a:p>
        </p:txBody>
      </p:sp>
      <p:sp>
        <p:nvSpPr>
          <p:cNvPr name="TextBox 5" id="5"/>
          <p:cNvSpPr txBox="true"/>
          <p:nvPr/>
        </p:nvSpPr>
        <p:spPr>
          <a:xfrm rot="0">
            <a:off x="1844204" y="2958733"/>
            <a:ext cx="6162153" cy="2955843"/>
          </a:xfrm>
          <a:prstGeom prst="rect">
            <a:avLst/>
          </a:prstGeom>
        </p:spPr>
        <p:txBody>
          <a:bodyPr anchor="t" rtlCol="false" tIns="0" lIns="0" bIns="0" rIns="0">
            <a:spAutoFit/>
          </a:bodyPr>
          <a:lstStyle/>
          <a:p>
            <a:pPr algn="l">
              <a:lnSpc>
                <a:spcPts val="2979"/>
              </a:lnSpc>
            </a:pPr>
            <a:r>
              <a:rPr lang="en-US" sz="2128">
                <a:solidFill>
                  <a:srgbClr val="0E0340"/>
                </a:solidFill>
                <a:latin typeface="Nunito"/>
              </a:rPr>
              <a:t>The World Health Organization (WHO) reports on the increased mortality risk associated </a:t>
            </a:r>
          </a:p>
          <a:p>
            <a:pPr algn="l">
              <a:lnSpc>
                <a:spcPts val="2979"/>
              </a:lnSpc>
            </a:pPr>
            <a:r>
              <a:rPr lang="en-US" sz="2128">
                <a:solidFill>
                  <a:srgbClr val="0E0340"/>
                </a:solidFill>
                <a:latin typeface="Nunito"/>
              </a:rPr>
              <a:t>with stockouts of ACTs, emphasizing malaria's impact on child mortality in Africa Additionally, the CDC highlights the progression to severe malaria and the potential </a:t>
            </a:r>
          </a:p>
          <a:p>
            <a:pPr algn="l" marL="0" indent="0" lvl="0">
              <a:lnSpc>
                <a:spcPts val="2979"/>
              </a:lnSpc>
              <a:spcBef>
                <a:spcPct val="0"/>
              </a:spcBef>
            </a:pPr>
            <a:r>
              <a:rPr lang="en-US" sz="2128">
                <a:solidFill>
                  <a:srgbClr val="0E0340"/>
                </a:solidFill>
                <a:latin typeface="Nunito"/>
              </a:rPr>
              <a:t>spread of drug resistance due to inadequate access to ACTs.</a:t>
            </a:r>
          </a:p>
        </p:txBody>
      </p:sp>
      <p:sp>
        <p:nvSpPr>
          <p:cNvPr name="TextBox 6" id="6"/>
          <p:cNvSpPr txBox="true"/>
          <p:nvPr/>
        </p:nvSpPr>
        <p:spPr>
          <a:xfrm rot="0">
            <a:off x="8287136" y="5789493"/>
            <a:ext cx="1122875" cy="2297119"/>
          </a:xfrm>
          <a:prstGeom prst="rect">
            <a:avLst/>
          </a:prstGeom>
        </p:spPr>
        <p:txBody>
          <a:bodyPr anchor="t" rtlCol="false" tIns="0" lIns="0" bIns="0" rIns="0">
            <a:spAutoFit/>
          </a:bodyPr>
          <a:lstStyle/>
          <a:p>
            <a:pPr algn="r">
              <a:lnSpc>
                <a:spcPts val="19512"/>
              </a:lnSpc>
            </a:pPr>
            <a:r>
              <a:rPr lang="en-US" sz="11477">
                <a:solidFill>
                  <a:srgbClr val="0E0340"/>
                </a:solidFill>
                <a:latin typeface="TT Chocolates Bold"/>
              </a:rPr>
              <a:t>4</a:t>
            </a:r>
          </a:p>
        </p:txBody>
      </p:sp>
      <p:sp>
        <p:nvSpPr>
          <p:cNvPr name="TextBox 7" id="7"/>
          <p:cNvSpPr txBox="true"/>
          <p:nvPr/>
        </p:nvSpPr>
        <p:spPr>
          <a:xfrm rot="0">
            <a:off x="9910267" y="5905232"/>
            <a:ext cx="7937442" cy="4070268"/>
          </a:xfrm>
          <a:prstGeom prst="rect">
            <a:avLst/>
          </a:prstGeom>
        </p:spPr>
        <p:txBody>
          <a:bodyPr anchor="t" rtlCol="false" tIns="0" lIns="0" bIns="0" rIns="0">
            <a:spAutoFit/>
          </a:bodyPr>
          <a:lstStyle/>
          <a:p>
            <a:pPr algn="l">
              <a:lnSpc>
                <a:spcPts val="2979"/>
              </a:lnSpc>
            </a:pPr>
            <a:r>
              <a:rPr lang="en-US" sz="2128">
                <a:solidFill>
                  <a:srgbClr val="0E0340"/>
                </a:solidFill>
                <a:latin typeface="Nunito"/>
              </a:rPr>
              <a:t>Medard Edmund Mswahili, Gati Lother Martin, Jiyoung Woo, Guang J. Choi, and  </a:t>
            </a:r>
            <a:r>
              <a:rPr lang="en-US" sz="2128">
                <a:solidFill>
                  <a:srgbClr val="0E0340"/>
                </a:solidFill>
                <a:latin typeface="Nunito"/>
              </a:rPr>
              <a:t>Young-Seob Jeong conducted a project titled "Antimalarial Drug Predictions Using Molecular Descriptors and Machine Learning against Plasmodium Falciparum," aiming to predict the activity of antimalarial drugs by utilizing chemical features of compounds. </a:t>
            </a:r>
          </a:p>
          <a:p>
            <a:pPr algn="l" marL="0" indent="0" lvl="0">
              <a:lnSpc>
                <a:spcPts val="2979"/>
              </a:lnSpc>
              <a:spcBef>
                <a:spcPct val="0"/>
              </a:spcBef>
            </a:pPr>
            <a:r>
              <a:rPr lang="en-US" sz="2128">
                <a:solidFill>
                  <a:srgbClr val="0E0340"/>
                </a:solidFill>
                <a:latin typeface="Nunito"/>
              </a:rPr>
              <a:t>They employed binary classification based on a dataset of anti-malaria activity against Plasmodium falciparum, generating feature vectors using PaDEL- Descriptor software from simplified molecular-input line-entry system (SMILES) strings of verified experimental anti-malaria drug compounds.</a:t>
            </a:r>
          </a:p>
        </p:txBody>
      </p:sp>
      <p:sp>
        <p:nvSpPr>
          <p:cNvPr name="TextBox 8" id="8"/>
          <p:cNvSpPr txBox="true"/>
          <p:nvPr/>
        </p:nvSpPr>
        <p:spPr>
          <a:xfrm rot="0">
            <a:off x="8215907" y="2436085"/>
            <a:ext cx="1122875" cy="2297119"/>
          </a:xfrm>
          <a:prstGeom prst="rect">
            <a:avLst/>
          </a:prstGeom>
        </p:spPr>
        <p:txBody>
          <a:bodyPr anchor="t" rtlCol="false" tIns="0" lIns="0" bIns="0" rIns="0">
            <a:spAutoFit/>
          </a:bodyPr>
          <a:lstStyle/>
          <a:p>
            <a:pPr algn="r">
              <a:lnSpc>
                <a:spcPts val="19512"/>
              </a:lnSpc>
            </a:pPr>
            <a:r>
              <a:rPr lang="en-US" sz="11477">
                <a:solidFill>
                  <a:srgbClr val="0E0340"/>
                </a:solidFill>
                <a:latin typeface="TT Chocolates Bold"/>
              </a:rPr>
              <a:t>3</a:t>
            </a:r>
          </a:p>
        </p:txBody>
      </p:sp>
      <p:sp>
        <p:nvSpPr>
          <p:cNvPr name="TextBox 9" id="9"/>
          <p:cNvSpPr txBox="true"/>
          <p:nvPr/>
        </p:nvSpPr>
        <p:spPr>
          <a:xfrm rot="0">
            <a:off x="9843200" y="3124542"/>
            <a:ext cx="7703060" cy="2212893"/>
          </a:xfrm>
          <a:prstGeom prst="rect">
            <a:avLst/>
          </a:prstGeom>
        </p:spPr>
        <p:txBody>
          <a:bodyPr anchor="t" rtlCol="false" tIns="0" lIns="0" bIns="0" rIns="0">
            <a:spAutoFit/>
          </a:bodyPr>
          <a:lstStyle/>
          <a:p>
            <a:pPr algn="l" marL="0" indent="0" lvl="0">
              <a:lnSpc>
                <a:spcPts val="2979"/>
              </a:lnSpc>
              <a:spcBef>
                <a:spcPct val="0"/>
              </a:spcBef>
            </a:pPr>
            <a:r>
              <a:rPr lang="en-US" sz="2128">
                <a:solidFill>
                  <a:srgbClr val="0E0340"/>
                </a:solidFill>
                <a:latin typeface="Nunito"/>
              </a:rPr>
              <a:t>WHO emphasizes the importance of regular monitoring of drug efficacy and resistance to i</a:t>
            </a:r>
            <a:r>
              <a:rPr lang="en-US" sz="2128">
                <a:solidFill>
                  <a:srgbClr val="0E0340"/>
                </a:solidFill>
                <a:latin typeface="Nunito"/>
              </a:rPr>
              <a:t>nform treatment policies and combat the spread of resistance. Two dashboards developed by WHO facilitate the collection of information on drug efficacy and molecular markers of drug resistance, supporting global surveillance efforts.</a:t>
            </a:r>
          </a:p>
        </p:txBody>
      </p:sp>
      <p:grpSp>
        <p:nvGrpSpPr>
          <p:cNvPr name="Group 10" id="10"/>
          <p:cNvGrpSpPr/>
          <p:nvPr/>
        </p:nvGrpSpPr>
        <p:grpSpPr>
          <a:xfrm rot="0">
            <a:off x="0" y="504958"/>
            <a:ext cx="18288000" cy="1597752"/>
            <a:chOff x="0" y="0"/>
            <a:chExt cx="4816593" cy="420807"/>
          </a:xfrm>
        </p:grpSpPr>
        <p:sp>
          <p:nvSpPr>
            <p:cNvPr name="Freeform 11" id="11"/>
            <p:cNvSpPr/>
            <p:nvPr/>
          </p:nvSpPr>
          <p:spPr>
            <a:xfrm flipH="false" flipV="false" rot="0">
              <a:off x="0" y="0"/>
              <a:ext cx="4816592" cy="420807"/>
            </a:xfrm>
            <a:custGeom>
              <a:avLst/>
              <a:gdLst/>
              <a:ahLst/>
              <a:cxnLst/>
              <a:rect r="r" b="b" t="t" l="l"/>
              <a:pathLst>
                <a:path h="420807" w="4816592">
                  <a:moveTo>
                    <a:pt x="0" y="0"/>
                  </a:moveTo>
                  <a:lnTo>
                    <a:pt x="4816592" y="0"/>
                  </a:lnTo>
                  <a:lnTo>
                    <a:pt x="4816592" y="420807"/>
                  </a:lnTo>
                  <a:lnTo>
                    <a:pt x="0" y="420807"/>
                  </a:lnTo>
                  <a:close/>
                </a:path>
              </a:pathLst>
            </a:custGeom>
            <a:solidFill>
              <a:srgbClr val="568CCD"/>
            </a:solidFill>
          </p:spPr>
        </p:sp>
        <p:sp>
          <p:nvSpPr>
            <p:cNvPr name="TextBox 12" id="12"/>
            <p:cNvSpPr txBox="true"/>
            <p:nvPr/>
          </p:nvSpPr>
          <p:spPr>
            <a:xfrm>
              <a:off x="0" y="-38100"/>
              <a:ext cx="4816593" cy="458907"/>
            </a:xfrm>
            <a:prstGeom prst="rect">
              <a:avLst/>
            </a:prstGeom>
          </p:spPr>
          <p:txBody>
            <a:bodyPr anchor="ctr" rtlCol="false" tIns="50800" lIns="50800" bIns="50800" rIns="50800"/>
            <a:lstStyle/>
            <a:p>
              <a:pPr algn="ctr">
                <a:lnSpc>
                  <a:spcPts val="2659"/>
                </a:lnSpc>
                <a:spcBef>
                  <a:spcPct val="0"/>
                </a:spcBef>
              </a:pPr>
            </a:p>
          </p:txBody>
        </p:sp>
      </p:grpSp>
      <p:sp>
        <p:nvSpPr>
          <p:cNvPr name="TextBox 13" id="13"/>
          <p:cNvSpPr txBox="true"/>
          <p:nvPr/>
        </p:nvSpPr>
        <p:spPr>
          <a:xfrm rot="0">
            <a:off x="847137" y="498700"/>
            <a:ext cx="16218413" cy="1295387"/>
          </a:xfrm>
          <a:prstGeom prst="rect">
            <a:avLst/>
          </a:prstGeom>
        </p:spPr>
        <p:txBody>
          <a:bodyPr anchor="t" rtlCol="false" tIns="0" lIns="0" bIns="0" rIns="0">
            <a:spAutoFit/>
          </a:bodyPr>
          <a:lstStyle/>
          <a:p>
            <a:pPr algn="ctr">
              <a:lnSpc>
                <a:spcPts val="10500"/>
              </a:lnSpc>
            </a:pPr>
            <a:r>
              <a:rPr lang="en-US" sz="7500">
                <a:solidFill>
                  <a:srgbClr val="FBFBF9"/>
                </a:solidFill>
                <a:latin typeface="TT Chocolates Bold"/>
              </a:rPr>
              <a:t>Existing Solutions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Freeform 2" id="2"/>
          <p:cNvSpPr/>
          <p:nvPr/>
        </p:nvSpPr>
        <p:spPr>
          <a:xfrm flipH="false" flipV="false" rot="0">
            <a:off x="-3157227" y="0"/>
            <a:ext cx="5287671" cy="10501687"/>
          </a:xfrm>
          <a:custGeom>
            <a:avLst/>
            <a:gdLst/>
            <a:ahLst/>
            <a:cxnLst/>
            <a:rect r="r" b="b" t="t" l="l"/>
            <a:pathLst>
              <a:path h="10501687" w="5287671">
                <a:moveTo>
                  <a:pt x="0" y="0"/>
                </a:moveTo>
                <a:lnTo>
                  <a:pt x="5287671" y="0"/>
                </a:lnTo>
                <a:lnTo>
                  <a:pt x="5287671" y="10501687"/>
                </a:lnTo>
                <a:lnTo>
                  <a:pt x="0" y="10501687"/>
                </a:lnTo>
                <a:lnTo>
                  <a:pt x="0" y="0"/>
                </a:lnTo>
                <a:close/>
              </a:path>
            </a:pathLst>
          </a:custGeom>
          <a:blipFill>
            <a:blip r:embed="rId2">
              <a:alphaModFix amt="61000"/>
            </a:blip>
            <a:stretch>
              <a:fillRect l="-37984" t="-3014" r="-6735" b="0"/>
            </a:stretch>
          </a:blipFill>
        </p:spPr>
      </p:sp>
      <p:grpSp>
        <p:nvGrpSpPr>
          <p:cNvPr name="Group 3" id="3"/>
          <p:cNvGrpSpPr/>
          <p:nvPr/>
        </p:nvGrpSpPr>
        <p:grpSpPr>
          <a:xfrm rot="0">
            <a:off x="5044261" y="1479092"/>
            <a:ext cx="14283441" cy="156109"/>
            <a:chOff x="0" y="0"/>
            <a:chExt cx="3761894" cy="41115"/>
          </a:xfrm>
        </p:grpSpPr>
        <p:sp>
          <p:nvSpPr>
            <p:cNvPr name="Freeform 4" id="4"/>
            <p:cNvSpPr/>
            <p:nvPr/>
          </p:nvSpPr>
          <p:spPr>
            <a:xfrm flipH="false" flipV="false" rot="0">
              <a:off x="0" y="0"/>
              <a:ext cx="3761894" cy="41115"/>
            </a:xfrm>
            <a:custGeom>
              <a:avLst/>
              <a:gdLst/>
              <a:ahLst/>
              <a:cxnLst/>
              <a:rect r="r" b="b" t="t" l="l"/>
              <a:pathLst>
                <a:path h="41115" w="3761894">
                  <a:moveTo>
                    <a:pt x="0" y="0"/>
                  </a:moveTo>
                  <a:lnTo>
                    <a:pt x="3761894" y="0"/>
                  </a:lnTo>
                  <a:lnTo>
                    <a:pt x="3761894" y="41115"/>
                  </a:lnTo>
                  <a:lnTo>
                    <a:pt x="0" y="41115"/>
                  </a:lnTo>
                  <a:close/>
                </a:path>
              </a:pathLst>
            </a:custGeom>
            <a:solidFill>
              <a:srgbClr val="1A5BA0"/>
            </a:solidFill>
          </p:spPr>
        </p:sp>
        <p:sp>
          <p:nvSpPr>
            <p:cNvPr name="TextBox 5" id="5"/>
            <p:cNvSpPr txBox="true"/>
            <p:nvPr/>
          </p:nvSpPr>
          <p:spPr>
            <a:xfrm>
              <a:off x="0" y="-38100"/>
              <a:ext cx="3761894" cy="79215"/>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1351949" y="2005023"/>
            <a:ext cx="5476726" cy="2669559"/>
          </a:xfrm>
          <a:custGeom>
            <a:avLst/>
            <a:gdLst/>
            <a:ahLst/>
            <a:cxnLst/>
            <a:rect r="r" b="b" t="t" l="l"/>
            <a:pathLst>
              <a:path h="2669559" w="5476726">
                <a:moveTo>
                  <a:pt x="0" y="0"/>
                </a:moveTo>
                <a:lnTo>
                  <a:pt x="5476727" y="0"/>
                </a:lnTo>
                <a:lnTo>
                  <a:pt x="5476727" y="2669559"/>
                </a:lnTo>
                <a:lnTo>
                  <a:pt x="0" y="2669559"/>
                </a:lnTo>
                <a:lnTo>
                  <a:pt x="0" y="0"/>
                </a:lnTo>
                <a:close/>
              </a:path>
            </a:pathLst>
          </a:custGeom>
          <a:blipFill>
            <a:blip r:embed="rId3"/>
            <a:stretch>
              <a:fillRect l="0" t="-5420" r="0" b="-5420"/>
            </a:stretch>
          </a:blipFill>
        </p:spPr>
      </p:sp>
      <p:sp>
        <p:nvSpPr>
          <p:cNvPr name="Freeform 7" id="7"/>
          <p:cNvSpPr/>
          <p:nvPr/>
        </p:nvSpPr>
        <p:spPr>
          <a:xfrm flipH="false" flipV="false" rot="0">
            <a:off x="11351949" y="7617824"/>
            <a:ext cx="5476726" cy="2669176"/>
          </a:xfrm>
          <a:custGeom>
            <a:avLst/>
            <a:gdLst/>
            <a:ahLst/>
            <a:cxnLst/>
            <a:rect r="r" b="b" t="t" l="l"/>
            <a:pathLst>
              <a:path h="2669176" w="5476726">
                <a:moveTo>
                  <a:pt x="0" y="0"/>
                </a:moveTo>
                <a:lnTo>
                  <a:pt x="5476727" y="0"/>
                </a:lnTo>
                <a:lnTo>
                  <a:pt x="5476727" y="2669176"/>
                </a:lnTo>
                <a:lnTo>
                  <a:pt x="0" y="2669176"/>
                </a:lnTo>
                <a:lnTo>
                  <a:pt x="0" y="0"/>
                </a:lnTo>
                <a:close/>
              </a:path>
            </a:pathLst>
          </a:custGeom>
          <a:blipFill>
            <a:blip r:embed="rId4"/>
            <a:stretch>
              <a:fillRect l="0" t="-5036" r="0" b="-5036"/>
            </a:stretch>
          </a:blipFill>
        </p:spPr>
      </p:sp>
      <p:sp>
        <p:nvSpPr>
          <p:cNvPr name="Freeform 8" id="8"/>
          <p:cNvSpPr/>
          <p:nvPr/>
        </p:nvSpPr>
        <p:spPr>
          <a:xfrm flipH="false" flipV="false" rot="0">
            <a:off x="11351949" y="4931757"/>
            <a:ext cx="5476726" cy="2460262"/>
          </a:xfrm>
          <a:custGeom>
            <a:avLst/>
            <a:gdLst/>
            <a:ahLst/>
            <a:cxnLst/>
            <a:rect r="r" b="b" t="t" l="l"/>
            <a:pathLst>
              <a:path h="2460262" w="5476726">
                <a:moveTo>
                  <a:pt x="0" y="0"/>
                </a:moveTo>
                <a:lnTo>
                  <a:pt x="5476727" y="0"/>
                </a:lnTo>
                <a:lnTo>
                  <a:pt x="5476727" y="2460262"/>
                </a:lnTo>
                <a:lnTo>
                  <a:pt x="0" y="2460262"/>
                </a:lnTo>
                <a:lnTo>
                  <a:pt x="0" y="0"/>
                </a:lnTo>
                <a:close/>
              </a:path>
            </a:pathLst>
          </a:custGeom>
          <a:blipFill>
            <a:blip r:embed="rId5"/>
            <a:stretch>
              <a:fillRect l="-13683" t="0" r="-13683" b="0"/>
            </a:stretch>
          </a:blipFill>
        </p:spPr>
      </p:sp>
      <p:sp>
        <p:nvSpPr>
          <p:cNvPr name="TextBox 9" id="9"/>
          <p:cNvSpPr txBox="true"/>
          <p:nvPr/>
        </p:nvSpPr>
        <p:spPr>
          <a:xfrm rot="0">
            <a:off x="2675720" y="2131626"/>
            <a:ext cx="8028016" cy="8182921"/>
          </a:xfrm>
          <a:prstGeom prst="rect">
            <a:avLst/>
          </a:prstGeom>
        </p:spPr>
        <p:txBody>
          <a:bodyPr anchor="t" rtlCol="false" tIns="0" lIns="0" bIns="0" rIns="0">
            <a:spAutoFit/>
          </a:bodyPr>
          <a:lstStyle/>
          <a:p>
            <a:pPr algn="just">
              <a:lnSpc>
                <a:spcPts val="3097"/>
              </a:lnSpc>
            </a:pPr>
            <a:r>
              <a:rPr lang="en-US" sz="2212">
                <a:solidFill>
                  <a:srgbClr val="000000"/>
                </a:solidFill>
                <a:latin typeface="Nunito Bold"/>
              </a:rPr>
              <a:t>Data Sources:</a:t>
            </a:r>
            <a:r>
              <a:rPr lang="en-US" sz="2212">
                <a:solidFill>
                  <a:srgbClr val="000000"/>
                </a:solidFill>
                <a:latin typeface="Nunito"/>
              </a:rPr>
              <a:t> This dataset comprises various demographic and socio-economic indicators collected from countries and areas, classified by multiple regional and income categorizations to facilitate analysis by organizations such as UNICEF and the World Bank- World Development Indicators.</a:t>
            </a:r>
          </a:p>
          <a:p>
            <a:pPr algn="just">
              <a:lnSpc>
                <a:spcPts val="3097"/>
              </a:lnSpc>
            </a:pPr>
          </a:p>
          <a:p>
            <a:pPr algn="just">
              <a:lnSpc>
                <a:spcPts val="3097"/>
              </a:lnSpc>
            </a:pPr>
            <a:r>
              <a:rPr lang="en-US" sz="2212">
                <a:solidFill>
                  <a:srgbClr val="000000"/>
                </a:solidFill>
                <a:latin typeface="Nunito Bold"/>
              </a:rPr>
              <a:t>Data Features:</a:t>
            </a:r>
            <a:r>
              <a:rPr lang="en-US" sz="2212">
                <a:solidFill>
                  <a:srgbClr val="000000"/>
                </a:solidFill>
                <a:latin typeface="Nunito"/>
              </a:rPr>
              <a:t> The data includes specifics about national-level indicators, gender-based statistics, urban-rural distinctions, wealth index quintiles, and maternal education levels, along with the sources of the data.</a:t>
            </a:r>
          </a:p>
          <a:p>
            <a:pPr algn="just">
              <a:lnSpc>
                <a:spcPts val="3097"/>
              </a:lnSpc>
            </a:pPr>
          </a:p>
          <a:p>
            <a:pPr algn="just">
              <a:lnSpc>
                <a:spcPts val="3097"/>
              </a:lnSpc>
            </a:pPr>
            <a:r>
              <a:rPr lang="en-US" sz="2212">
                <a:solidFill>
                  <a:srgbClr val="000000"/>
                </a:solidFill>
                <a:latin typeface="Nunito Bold"/>
              </a:rPr>
              <a:t>Data Preparation: </a:t>
            </a:r>
            <a:r>
              <a:rPr lang="en-US" sz="2212">
                <a:solidFill>
                  <a:srgbClr val="000000"/>
                </a:solidFill>
                <a:latin typeface="Nunito"/>
              </a:rPr>
              <a:t>To prepare the data for analysis, we merged multiple datasets, eliminating duplicates and empty entries, removing irrelevant columns, adjusting data types for consistency, and separating numerical values from categorical ones.</a:t>
            </a:r>
          </a:p>
          <a:p>
            <a:pPr algn="just">
              <a:lnSpc>
                <a:spcPts val="3097"/>
              </a:lnSpc>
            </a:pPr>
          </a:p>
          <a:p>
            <a:pPr algn="just">
              <a:lnSpc>
                <a:spcPts val="3097"/>
              </a:lnSpc>
            </a:pPr>
            <a:r>
              <a:rPr lang="en-US" sz="2212">
                <a:solidFill>
                  <a:srgbClr val="000000"/>
                </a:solidFill>
                <a:latin typeface="Nunito Bold"/>
              </a:rPr>
              <a:t>Data Visualization: </a:t>
            </a:r>
            <a:r>
              <a:rPr lang="en-US" sz="2212">
                <a:solidFill>
                  <a:srgbClr val="000000"/>
                </a:solidFill>
                <a:latin typeface="Nunito"/>
              </a:rPr>
              <a:t>we used Scatter Plot, Bar Plot, Heat Map and Choropleth map to explore trends and relationships between the different features of our dataset.</a:t>
            </a:r>
          </a:p>
          <a:p>
            <a:pPr algn="just" marL="0" indent="0" lvl="0">
              <a:lnSpc>
                <a:spcPts val="3097"/>
              </a:lnSpc>
              <a:spcBef>
                <a:spcPct val="0"/>
              </a:spcBef>
            </a:pPr>
          </a:p>
        </p:txBody>
      </p:sp>
      <p:sp>
        <p:nvSpPr>
          <p:cNvPr name="TextBox 10" id="10"/>
          <p:cNvSpPr txBox="true"/>
          <p:nvPr/>
        </p:nvSpPr>
        <p:spPr>
          <a:xfrm rot="0">
            <a:off x="7145498" y="314325"/>
            <a:ext cx="9415351" cy="1038236"/>
          </a:xfrm>
          <a:prstGeom prst="rect">
            <a:avLst/>
          </a:prstGeom>
        </p:spPr>
        <p:txBody>
          <a:bodyPr anchor="t" rtlCol="false" tIns="0" lIns="0" bIns="0" rIns="0">
            <a:spAutoFit/>
          </a:bodyPr>
          <a:lstStyle/>
          <a:p>
            <a:pPr algn="just">
              <a:lnSpc>
                <a:spcPts val="7800"/>
              </a:lnSpc>
            </a:pPr>
            <a:r>
              <a:rPr lang="en-US" sz="7500">
                <a:solidFill>
                  <a:srgbClr val="0E0340"/>
                </a:solidFill>
                <a:latin typeface="TT Chocolates Bold"/>
              </a:rPr>
              <a:t>Data Description</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448609" y="2335291"/>
            <a:ext cx="1160182" cy="997032"/>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16948A"/>
            </a:solidFill>
          </p:spPr>
        </p:sp>
        <p:sp>
          <p:nvSpPr>
            <p:cNvPr name="TextBox 4" id="4"/>
            <p:cNvSpPr txBox="true"/>
            <p:nvPr/>
          </p:nvSpPr>
          <p:spPr>
            <a:xfrm>
              <a:off x="114300" y="-66675"/>
              <a:ext cx="584200" cy="765175"/>
            </a:xfrm>
            <a:prstGeom prst="rect">
              <a:avLst/>
            </a:prstGeom>
          </p:spPr>
          <p:txBody>
            <a:bodyPr anchor="ctr" rtlCol="false" tIns="50800" lIns="50800" bIns="50800" rIns="50800"/>
            <a:lstStyle/>
            <a:p>
              <a:pPr algn="ctr">
                <a:lnSpc>
                  <a:spcPts val="4479"/>
                </a:lnSpc>
              </a:pPr>
              <a:r>
                <a:rPr lang="en-US" sz="3199" spc="163">
                  <a:solidFill>
                    <a:srgbClr val="FFFFFF"/>
                  </a:solidFill>
                  <a:latin typeface="TT Chocolates Bold"/>
                </a:rPr>
                <a:t>01</a:t>
              </a:r>
            </a:p>
          </p:txBody>
        </p:sp>
      </p:grpSp>
      <p:sp>
        <p:nvSpPr>
          <p:cNvPr name="TextBox 5" id="5"/>
          <p:cNvSpPr txBox="true"/>
          <p:nvPr/>
        </p:nvSpPr>
        <p:spPr>
          <a:xfrm rot="0">
            <a:off x="1834470" y="4552975"/>
            <a:ext cx="7889621" cy="1795872"/>
          </a:xfrm>
          <a:prstGeom prst="rect">
            <a:avLst/>
          </a:prstGeom>
        </p:spPr>
        <p:txBody>
          <a:bodyPr anchor="t" rtlCol="false" tIns="0" lIns="0" bIns="0" rIns="0">
            <a:spAutoFit/>
          </a:bodyPr>
          <a:lstStyle/>
          <a:p>
            <a:pPr algn="l">
              <a:lnSpc>
                <a:spcPts val="2864"/>
              </a:lnSpc>
            </a:pPr>
            <a:r>
              <a:rPr lang="en-US" sz="2046">
                <a:solidFill>
                  <a:srgbClr val="293237"/>
                </a:solidFill>
                <a:latin typeface="Nunito Bold"/>
              </a:rPr>
              <a:t>Descriptive Analysis:</a:t>
            </a:r>
          </a:p>
          <a:p>
            <a:pPr algn="l">
              <a:lnSpc>
                <a:spcPts val="2864"/>
              </a:lnSpc>
            </a:pPr>
            <a:r>
              <a:rPr lang="en-US" sz="2046">
                <a:solidFill>
                  <a:srgbClr val="293237"/>
                </a:solidFill>
                <a:latin typeface="Nunito Light"/>
              </a:rPr>
              <a:t>This step involves summarizing and interpreting the data to understand its key characteristics and gain insights into the underlying patterns and trends.</a:t>
            </a:r>
          </a:p>
          <a:p>
            <a:pPr algn="l">
              <a:lnSpc>
                <a:spcPts val="2864"/>
              </a:lnSpc>
              <a:spcBef>
                <a:spcPct val="0"/>
              </a:spcBef>
            </a:pPr>
          </a:p>
        </p:txBody>
      </p:sp>
      <p:grpSp>
        <p:nvGrpSpPr>
          <p:cNvPr name="Group 6" id="6"/>
          <p:cNvGrpSpPr/>
          <p:nvPr/>
        </p:nvGrpSpPr>
        <p:grpSpPr>
          <a:xfrm rot="0">
            <a:off x="8563909" y="3332323"/>
            <a:ext cx="1160182" cy="997032"/>
            <a:chOff x="0" y="0"/>
            <a:chExt cx="812800" cy="698500"/>
          </a:xfrm>
        </p:grpSpPr>
        <p:sp>
          <p:nvSpPr>
            <p:cNvPr name="Freeform 7" id="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568CCD"/>
            </a:solidFill>
          </p:spPr>
        </p:sp>
        <p:sp>
          <p:nvSpPr>
            <p:cNvPr name="TextBox 8" id="8"/>
            <p:cNvSpPr txBox="true"/>
            <p:nvPr/>
          </p:nvSpPr>
          <p:spPr>
            <a:xfrm>
              <a:off x="114300" y="-66675"/>
              <a:ext cx="584200" cy="765175"/>
            </a:xfrm>
            <a:prstGeom prst="rect">
              <a:avLst/>
            </a:prstGeom>
          </p:spPr>
          <p:txBody>
            <a:bodyPr anchor="ctr" rtlCol="false" tIns="50800" lIns="50800" bIns="50800" rIns="50800"/>
            <a:lstStyle/>
            <a:p>
              <a:pPr algn="ctr">
                <a:lnSpc>
                  <a:spcPts val="4479"/>
                </a:lnSpc>
              </a:pPr>
              <a:r>
                <a:rPr lang="en-US" sz="3199" spc="163">
                  <a:solidFill>
                    <a:srgbClr val="FFFFFF"/>
                  </a:solidFill>
                  <a:latin typeface="TT Chocolates Bold"/>
                </a:rPr>
                <a:t>02</a:t>
              </a:r>
            </a:p>
          </p:txBody>
        </p:sp>
      </p:grpSp>
      <p:sp>
        <p:nvSpPr>
          <p:cNvPr name="TextBox 9" id="9"/>
          <p:cNvSpPr txBox="true"/>
          <p:nvPr/>
        </p:nvSpPr>
        <p:spPr>
          <a:xfrm rot="0">
            <a:off x="1803038" y="2173959"/>
            <a:ext cx="6711359" cy="1433922"/>
          </a:xfrm>
          <a:prstGeom prst="rect">
            <a:avLst/>
          </a:prstGeom>
        </p:spPr>
        <p:txBody>
          <a:bodyPr anchor="t" rtlCol="false" tIns="0" lIns="0" bIns="0" rIns="0">
            <a:spAutoFit/>
          </a:bodyPr>
          <a:lstStyle/>
          <a:p>
            <a:pPr algn="l">
              <a:lnSpc>
                <a:spcPts val="2864"/>
              </a:lnSpc>
            </a:pPr>
            <a:r>
              <a:rPr lang="en-US" sz="2046">
                <a:solidFill>
                  <a:srgbClr val="293237"/>
                </a:solidFill>
                <a:latin typeface="Nunito Bold"/>
              </a:rPr>
              <a:t>Libraries and Module Importation:</a:t>
            </a:r>
          </a:p>
          <a:p>
            <a:pPr algn="l">
              <a:lnSpc>
                <a:spcPts val="2864"/>
              </a:lnSpc>
            </a:pPr>
            <a:r>
              <a:rPr lang="en-US" sz="2046">
                <a:solidFill>
                  <a:srgbClr val="293237"/>
                </a:solidFill>
                <a:latin typeface="Nunito Light"/>
              </a:rPr>
              <a:t>We begin by importing the necessary libraries and modules to facilitate data analysis and modeling.</a:t>
            </a:r>
          </a:p>
          <a:p>
            <a:pPr algn="l">
              <a:lnSpc>
                <a:spcPts val="2864"/>
              </a:lnSpc>
              <a:spcBef>
                <a:spcPct val="0"/>
              </a:spcBef>
            </a:pPr>
          </a:p>
        </p:txBody>
      </p:sp>
      <p:grpSp>
        <p:nvGrpSpPr>
          <p:cNvPr name="Group 10" id="10"/>
          <p:cNvGrpSpPr/>
          <p:nvPr/>
        </p:nvGrpSpPr>
        <p:grpSpPr>
          <a:xfrm rot="0">
            <a:off x="448609" y="4790471"/>
            <a:ext cx="1160182" cy="997032"/>
            <a:chOff x="0" y="0"/>
            <a:chExt cx="812800" cy="698500"/>
          </a:xfrm>
        </p:grpSpPr>
        <p:sp>
          <p:nvSpPr>
            <p:cNvPr name="Freeform 11" id="11"/>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16948A"/>
            </a:solidFill>
          </p:spPr>
        </p:sp>
        <p:sp>
          <p:nvSpPr>
            <p:cNvPr name="TextBox 12" id="12"/>
            <p:cNvSpPr txBox="true"/>
            <p:nvPr/>
          </p:nvSpPr>
          <p:spPr>
            <a:xfrm>
              <a:off x="114300" y="-66675"/>
              <a:ext cx="584200" cy="765175"/>
            </a:xfrm>
            <a:prstGeom prst="rect">
              <a:avLst/>
            </a:prstGeom>
          </p:spPr>
          <p:txBody>
            <a:bodyPr anchor="ctr" rtlCol="false" tIns="50800" lIns="50800" bIns="50800" rIns="50800"/>
            <a:lstStyle/>
            <a:p>
              <a:pPr algn="ctr">
                <a:lnSpc>
                  <a:spcPts val="4479"/>
                </a:lnSpc>
              </a:pPr>
              <a:r>
                <a:rPr lang="en-US" sz="3199" spc="163">
                  <a:solidFill>
                    <a:srgbClr val="FFFFFF"/>
                  </a:solidFill>
                  <a:latin typeface="TT Chocolates Bold"/>
                </a:rPr>
                <a:t>03</a:t>
              </a:r>
            </a:p>
          </p:txBody>
        </p:sp>
      </p:grpSp>
      <p:sp>
        <p:nvSpPr>
          <p:cNvPr name="TextBox 13" id="13"/>
          <p:cNvSpPr txBox="true"/>
          <p:nvPr/>
        </p:nvSpPr>
        <p:spPr>
          <a:xfrm rot="0">
            <a:off x="10359409" y="3294223"/>
            <a:ext cx="7208203" cy="1795872"/>
          </a:xfrm>
          <a:prstGeom prst="rect">
            <a:avLst/>
          </a:prstGeom>
        </p:spPr>
        <p:txBody>
          <a:bodyPr anchor="t" rtlCol="false" tIns="0" lIns="0" bIns="0" rIns="0">
            <a:spAutoFit/>
          </a:bodyPr>
          <a:lstStyle/>
          <a:p>
            <a:pPr algn="l">
              <a:lnSpc>
                <a:spcPts val="2864"/>
              </a:lnSpc>
            </a:pPr>
            <a:r>
              <a:rPr lang="en-US" sz="2046">
                <a:solidFill>
                  <a:srgbClr val="293237"/>
                </a:solidFill>
                <a:latin typeface="Nunito Bold"/>
              </a:rPr>
              <a:t>Data Preprocessing:</a:t>
            </a:r>
          </a:p>
          <a:p>
            <a:pPr algn="l">
              <a:lnSpc>
                <a:spcPts val="2864"/>
              </a:lnSpc>
            </a:pPr>
            <a:r>
              <a:rPr lang="en-US" sz="2046">
                <a:solidFill>
                  <a:srgbClr val="293237"/>
                </a:solidFill>
                <a:latin typeface="Nunito Light"/>
              </a:rPr>
              <a:t>This stage includes cleaning and preparing the data to ensure it is suitable for modeling, addressing issues such as missing values and inconsistencies.</a:t>
            </a:r>
          </a:p>
          <a:p>
            <a:pPr algn="l">
              <a:lnSpc>
                <a:spcPts val="2864"/>
              </a:lnSpc>
              <a:spcBef>
                <a:spcPct val="0"/>
              </a:spcBef>
            </a:pPr>
          </a:p>
        </p:txBody>
      </p:sp>
      <p:grpSp>
        <p:nvGrpSpPr>
          <p:cNvPr name="Group 14" id="14"/>
          <p:cNvGrpSpPr/>
          <p:nvPr/>
        </p:nvGrpSpPr>
        <p:grpSpPr>
          <a:xfrm rot="0">
            <a:off x="8563909" y="6445502"/>
            <a:ext cx="1160182" cy="997032"/>
            <a:chOff x="0" y="0"/>
            <a:chExt cx="812800" cy="698500"/>
          </a:xfrm>
        </p:grpSpPr>
        <p:sp>
          <p:nvSpPr>
            <p:cNvPr name="Freeform 15" id="15"/>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568CCD"/>
            </a:solidFill>
          </p:spPr>
        </p:sp>
        <p:sp>
          <p:nvSpPr>
            <p:cNvPr name="TextBox 16" id="16"/>
            <p:cNvSpPr txBox="true"/>
            <p:nvPr/>
          </p:nvSpPr>
          <p:spPr>
            <a:xfrm>
              <a:off x="114300" y="-66675"/>
              <a:ext cx="584200" cy="765175"/>
            </a:xfrm>
            <a:prstGeom prst="rect">
              <a:avLst/>
            </a:prstGeom>
          </p:spPr>
          <p:txBody>
            <a:bodyPr anchor="ctr" rtlCol="false" tIns="50800" lIns="50800" bIns="50800" rIns="50800"/>
            <a:lstStyle/>
            <a:p>
              <a:pPr algn="ctr">
                <a:lnSpc>
                  <a:spcPts val="4479"/>
                </a:lnSpc>
              </a:pPr>
              <a:r>
                <a:rPr lang="en-US" sz="3199" spc="163">
                  <a:solidFill>
                    <a:srgbClr val="FFFFFF"/>
                  </a:solidFill>
                  <a:latin typeface="TT Chocolates Bold"/>
                </a:rPr>
                <a:t>04</a:t>
              </a:r>
            </a:p>
          </p:txBody>
        </p:sp>
      </p:grpSp>
      <p:sp>
        <p:nvSpPr>
          <p:cNvPr name="TextBox 17" id="17"/>
          <p:cNvSpPr txBox="true"/>
          <p:nvPr/>
        </p:nvSpPr>
        <p:spPr>
          <a:xfrm rot="0">
            <a:off x="10014497" y="6310748"/>
            <a:ext cx="6711359" cy="1433922"/>
          </a:xfrm>
          <a:prstGeom prst="rect">
            <a:avLst/>
          </a:prstGeom>
        </p:spPr>
        <p:txBody>
          <a:bodyPr anchor="t" rtlCol="false" tIns="0" lIns="0" bIns="0" rIns="0">
            <a:spAutoFit/>
          </a:bodyPr>
          <a:lstStyle/>
          <a:p>
            <a:pPr algn="l">
              <a:lnSpc>
                <a:spcPts val="2864"/>
              </a:lnSpc>
            </a:pPr>
            <a:r>
              <a:rPr lang="en-US" sz="2046">
                <a:solidFill>
                  <a:srgbClr val="293237"/>
                </a:solidFill>
                <a:latin typeface="Nunito Bold"/>
              </a:rPr>
              <a:t>Feature Engineering:</a:t>
            </a:r>
          </a:p>
          <a:p>
            <a:pPr algn="l">
              <a:lnSpc>
                <a:spcPts val="2864"/>
              </a:lnSpc>
            </a:pPr>
            <a:r>
              <a:rPr lang="en-US" sz="2046">
                <a:solidFill>
                  <a:srgbClr val="293237"/>
                </a:solidFill>
                <a:latin typeface="Nunito Light"/>
              </a:rPr>
              <a:t>To define our target variable, we assign weights to three critical variables that significantly influence our forecasts.</a:t>
            </a:r>
          </a:p>
          <a:p>
            <a:pPr algn="l">
              <a:lnSpc>
                <a:spcPts val="2864"/>
              </a:lnSpc>
              <a:spcBef>
                <a:spcPct val="0"/>
              </a:spcBef>
            </a:pPr>
          </a:p>
        </p:txBody>
      </p:sp>
      <p:grpSp>
        <p:nvGrpSpPr>
          <p:cNvPr name="Group 18" id="18"/>
          <p:cNvGrpSpPr/>
          <p:nvPr/>
        </p:nvGrpSpPr>
        <p:grpSpPr>
          <a:xfrm rot="0">
            <a:off x="448609" y="8137062"/>
            <a:ext cx="1160182" cy="997032"/>
            <a:chOff x="0" y="0"/>
            <a:chExt cx="812800" cy="698500"/>
          </a:xfrm>
        </p:grpSpPr>
        <p:sp>
          <p:nvSpPr>
            <p:cNvPr name="Freeform 19" id="1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16948A"/>
            </a:solidFill>
          </p:spPr>
        </p:sp>
        <p:sp>
          <p:nvSpPr>
            <p:cNvPr name="TextBox 20" id="20"/>
            <p:cNvSpPr txBox="true"/>
            <p:nvPr/>
          </p:nvSpPr>
          <p:spPr>
            <a:xfrm>
              <a:off x="114300" y="-66675"/>
              <a:ext cx="584200" cy="765175"/>
            </a:xfrm>
            <a:prstGeom prst="rect">
              <a:avLst/>
            </a:prstGeom>
          </p:spPr>
          <p:txBody>
            <a:bodyPr anchor="ctr" rtlCol="false" tIns="50800" lIns="50800" bIns="50800" rIns="50800"/>
            <a:lstStyle/>
            <a:p>
              <a:pPr algn="ctr">
                <a:lnSpc>
                  <a:spcPts val="4479"/>
                </a:lnSpc>
              </a:pPr>
              <a:r>
                <a:rPr lang="en-US" sz="3199" spc="163">
                  <a:solidFill>
                    <a:srgbClr val="FFFFFF"/>
                  </a:solidFill>
                  <a:latin typeface="TT Chocolates Bold"/>
                </a:rPr>
                <a:t>05</a:t>
              </a:r>
            </a:p>
          </p:txBody>
        </p:sp>
      </p:grpSp>
      <p:sp>
        <p:nvSpPr>
          <p:cNvPr name="TextBox 21" id="21"/>
          <p:cNvSpPr txBox="true"/>
          <p:nvPr/>
        </p:nvSpPr>
        <p:spPr>
          <a:xfrm rot="0">
            <a:off x="1803038" y="8036133"/>
            <a:ext cx="11715655" cy="2157822"/>
          </a:xfrm>
          <a:prstGeom prst="rect">
            <a:avLst/>
          </a:prstGeom>
        </p:spPr>
        <p:txBody>
          <a:bodyPr anchor="t" rtlCol="false" tIns="0" lIns="0" bIns="0" rIns="0">
            <a:spAutoFit/>
          </a:bodyPr>
          <a:lstStyle/>
          <a:p>
            <a:pPr algn="l">
              <a:lnSpc>
                <a:spcPts val="2864"/>
              </a:lnSpc>
            </a:pPr>
            <a:r>
              <a:rPr lang="en-US" sz="2046">
                <a:solidFill>
                  <a:srgbClr val="293237"/>
                </a:solidFill>
                <a:latin typeface="Nunito Bold"/>
              </a:rPr>
              <a:t>Model Selection, Training and Evaluation:</a:t>
            </a:r>
          </a:p>
          <a:p>
            <a:pPr algn="l">
              <a:lnSpc>
                <a:spcPts val="2864"/>
              </a:lnSpc>
            </a:pPr>
            <a:r>
              <a:rPr lang="en-US" sz="2046">
                <a:solidFill>
                  <a:srgbClr val="293237"/>
                </a:solidFill>
                <a:latin typeface="Nunito Light"/>
              </a:rPr>
              <a:t>We apply various regression models to determine which one provides the highest accuracy for our forecasts. The models we evaluate include: Ridge Regression,  Lasso Regression,  ElasticNet Regression,  K-Nearest Neighbors (KNN),  Support Vector, Regression (SVR),  Decision Tree,  RandomForestRegressor</a:t>
            </a:r>
          </a:p>
          <a:p>
            <a:pPr algn="l">
              <a:lnSpc>
                <a:spcPts val="2864"/>
              </a:lnSpc>
              <a:spcBef>
                <a:spcPct val="0"/>
              </a:spcBef>
            </a:pPr>
          </a:p>
        </p:txBody>
      </p:sp>
      <p:grpSp>
        <p:nvGrpSpPr>
          <p:cNvPr name="Group 22" id="22"/>
          <p:cNvGrpSpPr/>
          <p:nvPr/>
        </p:nvGrpSpPr>
        <p:grpSpPr>
          <a:xfrm rot="0">
            <a:off x="-1378915" y="430293"/>
            <a:ext cx="21045830" cy="1324566"/>
            <a:chOff x="0" y="0"/>
            <a:chExt cx="5542935" cy="348857"/>
          </a:xfrm>
        </p:grpSpPr>
        <p:sp>
          <p:nvSpPr>
            <p:cNvPr name="Freeform 23" id="23"/>
            <p:cNvSpPr/>
            <p:nvPr/>
          </p:nvSpPr>
          <p:spPr>
            <a:xfrm flipH="false" flipV="false" rot="0">
              <a:off x="0" y="0"/>
              <a:ext cx="5542935" cy="348857"/>
            </a:xfrm>
            <a:custGeom>
              <a:avLst/>
              <a:gdLst/>
              <a:ahLst/>
              <a:cxnLst/>
              <a:rect r="r" b="b" t="t" l="l"/>
              <a:pathLst>
                <a:path h="348857" w="5542935">
                  <a:moveTo>
                    <a:pt x="0" y="0"/>
                  </a:moveTo>
                  <a:lnTo>
                    <a:pt x="5542935" y="0"/>
                  </a:lnTo>
                  <a:lnTo>
                    <a:pt x="5542935" y="348857"/>
                  </a:lnTo>
                  <a:lnTo>
                    <a:pt x="0" y="348857"/>
                  </a:lnTo>
                  <a:close/>
                </a:path>
              </a:pathLst>
            </a:custGeom>
            <a:solidFill>
              <a:srgbClr val="568CCD"/>
            </a:solidFill>
          </p:spPr>
        </p:sp>
        <p:sp>
          <p:nvSpPr>
            <p:cNvPr name="TextBox 24" id="24"/>
            <p:cNvSpPr txBox="true"/>
            <p:nvPr/>
          </p:nvSpPr>
          <p:spPr>
            <a:xfrm>
              <a:off x="0" y="-38100"/>
              <a:ext cx="5542935" cy="386957"/>
            </a:xfrm>
            <a:prstGeom prst="rect">
              <a:avLst/>
            </a:prstGeom>
          </p:spPr>
          <p:txBody>
            <a:bodyPr anchor="ctr" rtlCol="false" tIns="50800" lIns="50800" bIns="50800" rIns="50800"/>
            <a:lstStyle/>
            <a:p>
              <a:pPr algn="ctr">
                <a:lnSpc>
                  <a:spcPts val="2659"/>
                </a:lnSpc>
                <a:spcBef>
                  <a:spcPct val="0"/>
                </a:spcBef>
              </a:pPr>
            </a:p>
          </p:txBody>
        </p:sp>
      </p:grpSp>
      <p:sp>
        <p:nvSpPr>
          <p:cNvPr name="TextBox 25" id="25"/>
          <p:cNvSpPr txBox="true"/>
          <p:nvPr/>
        </p:nvSpPr>
        <p:spPr>
          <a:xfrm rot="0">
            <a:off x="4270241" y="392797"/>
            <a:ext cx="9248451" cy="1295387"/>
          </a:xfrm>
          <a:prstGeom prst="rect">
            <a:avLst/>
          </a:prstGeom>
        </p:spPr>
        <p:txBody>
          <a:bodyPr anchor="t" rtlCol="false" tIns="0" lIns="0" bIns="0" rIns="0">
            <a:spAutoFit/>
          </a:bodyPr>
          <a:lstStyle/>
          <a:p>
            <a:pPr algn="ctr">
              <a:lnSpc>
                <a:spcPts val="10500"/>
              </a:lnSpc>
            </a:pPr>
            <a:r>
              <a:rPr lang="en-US" sz="7500">
                <a:solidFill>
                  <a:srgbClr val="F4F4F4"/>
                </a:solidFill>
                <a:latin typeface="TT Chocolates Bold"/>
              </a:rPr>
              <a:t>Our Approach</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69996" y="462856"/>
            <a:ext cx="21045830" cy="1131687"/>
            <a:chOff x="0" y="0"/>
            <a:chExt cx="5542935" cy="298058"/>
          </a:xfrm>
        </p:grpSpPr>
        <p:sp>
          <p:nvSpPr>
            <p:cNvPr name="Freeform 3" id="3"/>
            <p:cNvSpPr/>
            <p:nvPr/>
          </p:nvSpPr>
          <p:spPr>
            <a:xfrm flipH="false" flipV="false" rot="0">
              <a:off x="0" y="0"/>
              <a:ext cx="5542935" cy="298058"/>
            </a:xfrm>
            <a:custGeom>
              <a:avLst/>
              <a:gdLst/>
              <a:ahLst/>
              <a:cxnLst/>
              <a:rect r="r" b="b" t="t" l="l"/>
              <a:pathLst>
                <a:path h="298058" w="5542935">
                  <a:moveTo>
                    <a:pt x="0" y="0"/>
                  </a:moveTo>
                  <a:lnTo>
                    <a:pt x="5542935" y="0"/>
                  </a:lnTo>
                  <a:lnTo>
                    <a:pt x="5542935" y="298058"/>
                  </a:lnTo>
                  <a:lnTo>
                    <a:pt x="0" y="298058"/>
                  </a:lnTo>
                  <a:close/>
                </a:path>
              </a:pathLst>
            </a:custGeom>
            <a:solidFill>
              <a:srgbClr val="568CCD"/>
            </a:solidFill>
          </p:spPr>
        </p:sp>
        <p:sp>
          <p:nvSpPr>
            <p:cNvPr name="TextBox 4" id="4"/>
            <p:cNvSpPr txBox="true"/>
            <p:nvPr/>
          </p:nvSpPr>
          <p:spPr>
            <a:xfrm>
              <a:off x="0" y="-38100"/>
              <a:ext cx="5542935" cy="336158"/>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3043753" y="2215043"/>
            <a:ext cx="4886696" cy="4548223"/>
          </a:xfrm>
          <a:custGeom>
            <a:avLst/>
            <a:gdLst/>
            <a:ahLst/>
            <a:cxnLst/>
            <a:rect r="r" b="b" t="t" l="l"/>
            <a:pathLst>
              <a:path h="4548223" w="4886696">
                <a:moveTo>
                  <a:pt x="0" y="0"/>
                </a:moveTo>
                <a:lnTo>
                  <a:pt x="4886695" y="0"/>
                </a:lnTo>
                <a:lnTo>
                  <a:pt x="4886695" y="4548223"/>
                </a:lnTo>
                <a:lnTo>
                  <a:pt x="0" y="4548223"/>
                </a:lnTo>
                <a:lnTo>
                  <a:pt x="0" y="0"/>
                </a:lnTo>
                <a:close/>
              </a:path>
            </a:pathLst>
          </a:custGeom>
          <a:blipFill>
            <a:blip r:embed="rId2"/>
            <a:stretch>
              <a:fillRect l="0" t="0" r="0" b="0"/>
            </a:stretch>
          </a:blipFill>
        </p:spPr>
      </p:sp>
      <p:sp>
        <p:nvSpPr>
          <p:cNvPr name="Freeform 6" id="6"/>
          <p:cNvSpPr/>
          <p:nvPr/>
        </p:nvSpPr>
        <p:spPr>
          <a:xfrm flipH="false" flipV="false" rot="0">
            <a:off x="6862273" y="2144948"/>
            <a:ext cx="5546647" cy="4618318"/>
          </a:xfrm>
          <a:custGeom>
            <a:avLst/>
            <a:gdLst/>
            <a:ahLst/>
            <a:cxnLst/>
            <a:rect r="r" b="b" t="t" l="l"/>
            <a:pathLst>
              <a:path h="4618318" w="5546647">
                <a:moveTo>
                  <a:pt x="0" y="0"/>
                </a:moveTo>
                <a:lnTo>
                  <a:pt x="5546647" y="0"/>
                </a:lnTo>
                <a:lnTo>
                  <a:pt x="5546647" y="4618318"/>
                </a:lnTo>
                <a:lnTo>
                  <a:pt x="0" y="4618318"/>
                </a:lnTo>
                <a:lnTo>
                  <a:pt x="0" y="0"/>
                </a:lnTo>
                <a:close/>
              </a:path>
            </a:pathLst>
          </a:custGeom>
          <a:blipFill>
            <a:blip r:embed="rId3"/>
            <a:stretch>
              <a:fillRect l="0" t="0" r="0" b="0"/>
            </a:stretch>
          </a:blipFill>
        </p:spPr>
      </p:sp>
      <p:sp>
        <p:nvSpPr>
          <p:cNvPr name="TextBox 7" id="7"/>
          <p:cNvSpPr txBox="true"/>
          <p:nvPr/>
        </p:nvSpPr>
        <p:spPr>
          <a:xfrm rot="0">
            <a:off x="337242" y="1892455"/>
            <a:ext cx="5834470" cy="4390997"/>
          </a:xfrm>
          <a:prstGeom prst="rect">
            <a:avLst/>
          </a:prstGeom>
        </p:spPr>
        <p:txBody>
          <a:bodyPr anchor="t" rtlCol="false" tIns="0" lIns="0" bIns="0" rIns="0">
            <a:spAutoFit/>
          </a:bodyPr>
          <a:lstStyle/>
          <a:p>
            <a:pPr algn="l">
              <a:lnSpc>
                <a:spcPts val="3151"/>
              </a:lnSpc>
            </a:pPr>
            <a:r>
              <a:rPr lang="en-US" sz="2251">
                <a:solidFill>
                  <a:srgbClr val="0E0340"/>
                </a:solidFill>
                <a:latin typeface="Nunito"/>
              </a:rPr>
              <a:t>The dataset, sourced from Hamoye and supplemented with additional relevant data, was divided into feature variables (X) and target variables (Y). To ensure the model's validity and reliability, the data was split into training and testing sets using an 80-20 ratio. This split was facilitated by the train_test_split function from the sklearn.model_selection module, with a fixed random state of 42 to guarantee reproducibility.</a:t>
            </a:r>
          </a:p>
        </p:txBody>
      </p:sp>
      <p:sp>
        <p:nvSpPr>
          <p:cNvPr name="TextBox 8" id="8"/>
          <p:cNvSpPr txBox="true"/>
          <p:nvPr/>
        </p:nvSpPr>
        <p:spPr>
          <a:xfrm rot="0">
            <a:off x="13522898" y="7136222"/>
            <a:ext cx="4407550" cy="2453744"/>
          </a:xfrm>
          <a:prstGeom prst="rect">
            <a:avLst/>
          </a:prstGeom>
        </p:spPr>
        <p:txBody>
          <a:bodyPr anchor="t" rtlCol="false" tIns="0" lIns="0" bIns="0" rIns="0">
            <a:spAutoFit/>
          </a:bodyPr>
          <a:lstStyle/>
          <a:p>
            <a:pPr algn="l">
              <a:lnSpc>
                <a:spcPts val="2829"/>
              </a:lnSpc>
            </a:pPr>
            <a:r>
              <a:rPr lang="en-US" sz="2020">
                <a:solidFill>
                  <a:srgbClr val="000000"/>
                </a:solidFill>
                <a:latin typeface="Nunito"/>
              </a:rPr>
              <a:t>This illustrates the correlation among the numerical features. Notably, it is evident that the poorest individuals in both rural and urban areas are most adversely affected by malaria, with correlations as high as 0.93 and 0.80, respectively</a:t>
            </a:r>
          </a:p>
        </p:txBody>
      </p:sp>
      <p:sp>
        <p:nvSpPr>
          <p:cNvPr name="TextBox 9" id="9"/>
          <p:cNvSpPr txBox="true"/>
          <p:nvPr/>
        </p:nvSpPr>
        <p:spPr>
          <a:xfrm rot="0">
            <a:off x="1043712" y="343958"/>
            <a:ext cx="16218413" cy="1295387"/>
          </a:xfrm>
          <a:prstGeom prst="rect">
            <a:avLst/>
          </a:prstGeom>
        </p:spPr>
        <p:txBody>
          <a:bodyPr anchor="t" rtlCol="false" tIns="0" lIns="0" bIns="0" rIns="0">
            <a:spAutoFit/>
          </a:bodyPr>
          <a:lstStyle/>
          <a:p>
            <a:pPr algn="ctr">
              <a:lnSpc>
                <a:spcPts val="10500"/>
              </a:lnSpc>
            </a:pPr>
            <a:r>
              <a:rPr lang="en-US" sz="7500">
                <a:solidFill>
                  <a:srgbClr val="FFFFFF"/>
                </a:solidFill>
                <a:latin typeface="TT Chocolates Bold"/>
              </a:rPr>
              <a:t>Data Model</a:t>
            </a:r>
          </a:p>
        </p:txBody>
      </p:sp>
      <p:sp>
        <p:nvSpPr>
          <p:cNvPr name="TextBox 10" id="10"/>
          <p:cNvSpPr txBox="true"/>
          <p:nvPr/>
        </p:nvSpPr>
        <p:spPr>
          <a:xfrm rot="0">
            <a:off x="337242" y="7136222"/>
            <a:ext cx="5834470" cy="2845407"/>
          </a:xfrm>
          <a:prstGeom prst="rect">
            <a:avLst/>
          </a:prstGeom>
        </p:spPr>
        <p:txBody>
          <a:bodyPr anchor="t" rtlCol="false" tIns="0" lIns="0" bIns="0" rIns="0">
            <a:spAutoFit/>
          </a:bodyPr>
          <a:lstStyle/>
          <a:p>
            <a:pPr algn="l">
              <a:lnSpc>
                <a:spcPts val="3291"/>
              </a:lnSpc>
            </a:pPr>
            <a:r>
              <a:rPr lang="en-US" sz="2351">
                <a:solidFill>
                  <a:srgbClr val="0E0340"/>
                </a:solidFill>
                <a:latin typeface="Nunito Bold"/>
              </a:rPr>
              <a:t>Model Training and Evaluation</a:t>
            </a:r>
          </a:p>
          <a:p>
            <a:pPr algn="l">
              <a:lnSpc>
                <a:spcPts val="3291"/>
              </a:lnSpc>
            </a:pPr>
            <a:r>
              <a:rPr lang="en-US" sz="2351">
                <a:solidFill>
                  <a:srgbClr val="0E0340"/>
                </a:solidFill>
                <a:latin typeface="Nunito"/>
              </a:rPr>
              <a:t>Each model was trained on the training dataset (X_train and Y_train) and subsequently tested on the testing dataset (X_test and Y_test). The primary metric used to evaluate the models was the R-squared value.</a:t>
            </a:r>
          </a:p>
        </p:txBody>
      </p:sp>
      <p:sp>
        <p:nvSpPr>
          <p:cNvPr name="TextBox 11" id="11"/>
          <p:cNvSpPr txBox="true"/>
          <p:nvPr/>
        </p:nvSpPr>
        <p:spPr>
          <a:xfrm rot="0">
            <a:off x="7178741" y="7230771"/>
            <a:ext cx="4913711" cy="2806169"/>
          </a:xfrm>
          <a:prstGeom prst="rect">
            <a:avLst/>
          </a:prstGeom>
        </p:spPr>
        <p:txBody>
          <a:bodyPr anchor="t" rtlCol="false" tIns="0" lIns="0" bIns="0" rIns="0">
            <a:spAutoFit/>
          </a:bodyPr>
          <a:lstStyle/>
          <a:p>
            <a:pPr algn="l">
              <a:lnSpc>
                <a:spcPts val="2829"/>
              </a:lnSpc>
            </a:pPr>
            <a:r>
              <a:rPr lang="en-US" sz="2020">
                <a:solidFill>
                  <a:srgbClr val="000000"/>
                </a:solidFill>
                <a:latin typeface="Nunito"/>
              </a:rPr>
              <a:t>It is evident that in both rural and urban areas of Africa, younger individuals are more prone to malaria. Consequently, the visuals show a positive skew. This indicates that special care must be taken for younger people, as they are at a significantly higher risk of contracting malaria.</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5787287" y="3723485"/>
            <a:ext cx="2804544" cy="1779822"/>
            <a:chOff x="0" y="0"/>
            <a:chExt cx="3739391" cy="2373096"/>
          </a:xfrm>
        </p:grpSpPr>
        <p:grpSp>
          <p:nvGrpSpPr>
            <p:cNvPr name="Group 3" id="3"/>
            <p:cNvGrpSpPr/>
            <p:nvPr/>
          </p:nvGrpSpPr>
          <p:grpSpPr>
            <a:xfrm rot="0">
              <a:off x="39009" y="1354444"/>
              <a:ext cx="3661373" cy="1018652"/>
              <a:chOff x="0" y="0"/>
              <a:chExt cx="812800" cy="226134"/>
            </a:xfrm>
          </p:grpSpPr>
          <p:sp>
            <p:nvSpPr>
              <p:cNvPr name="Freeform 4" id="4"/>
              <p:cNvSpPr/>
              <p:nvPr/>
            </p:nvSpPr>
            <p:spPr>
              <a:xfrm flipH="false" flipV="false" rot="0">
                <a:off x="0" y="0"/>
                <a:ext cx="812800" cy="226134"/>
              </a:xfrm>
              <a:custGeom>
                <a:avLst/>
                <a:gdLst/>
                <a:ahLst/>
                <a:cxnLst/>
                <a:rect r="r" b="b" t="t" l="l"/>
                <a:pathLst>
                  <a:path h="226134" w="812800">
                    <a:moveTo>
                      <a:pt x="0" y="0"/>
                    </a:moveTo>
                    <a:lnTo>
                      <a:pt x="812800" y="0"/>
                    </a:lnTo>
                    <a:lnTo>
                      <a:pt x="812800" y="226134"/>
                    </a:lnTo>
                    <a:lnTo>
                      <a:pt x="0" y="226134"/>
                    </a:lnTo>
                    <a:close/>
                  </a:path>
                </a:pathLst>
              </a:custGeom>
              <a:solidFill>
                <a:srgbClr val="8574D1"/>
              </a:solidFill>
            </p:spPr>
          </p:sp>
          <p:sp>
            <p:nvSpPr>
              <p:cNvPr name="TextBox 5" id="5"/>
              <p:cNvSpPr txBox="true"/>
              <p:nvPr/>
            </p:nvSpPr>
            <p:spPr>
              <a:xfrm>
                <a:off x="0" y="-66675"/>
                <a:ext cx="812800" cy="292809"/>
              </a:xfrm>
              <a:prstGeom prst="rect">
                <a:avLst/>
              </a:prstGeom>
            </p:spPr>
            <p:txBody>
              <a:bodyPr anchor="ctr" rtlCol="false" tIns="50800" lIns="50800" bIns="50800" rIns="50800"/>
              <a:lstStyle/>
              <a:p>
                <a:pPr algn="ctr">
                  <a:lnSpc>
                    <a:spcPts val="4899"/>
                  </a:lnSpc>
                </a:pPr>
                <a:r>
                  <a:rPr lang="en-US" sz="3499">
                    <a:solidFill>
                      <a:srgbClr val="FFFFFF"/>
                    </a:solidFill>
                    <a:latin typeface="TT Chocolates Ultra-Bold"/>
                  </a:rPr>
                  <a:t>0.999988</a:t>
                </a:r>
              </a:p>
            </p:txBody>
          </p:sp>
        </p:grpSp>
        <p:sp>
          <p:nvSpPr>
            <p:cNvPr name="TextBox 6" id="6"/>
            <p:cNvSpPr txBox="true"/>
            <p:nvPr/>
          </p:nvSpPr>
          <p:spPr>
            <a:xfrm rot="0">
              <a:off x="0" y="-28575"/>
              <a:ext cx="3739391" cy="1338380"/>
            </a:xfrm>
            <a:prstGeom prst="rect">
              <a:avLst/>
            </a:prstGeom>
          </p:spPr>
          <p:txBody>
            <a:bodyPr anchor="t" rtlCol="false" tIns="0" lIns="0" bIns="0" rIns="0">
              <a:spAutoFit/>
            </a:bodyPr>
            <a:lstStyle/>
            <a:p>
              <a:pPr algn="ctr" marL="0" indent="0" lvl="0">
                <a:lnSpc>
                  <a:spcPts val="4044"/>
                </a:lnSpc>
                <a:spcBef>
                  <a:spcPct val="0"/>
                </a:spcBef>
              </a:pPr>
              <a:r>
                <a:rPr lang="en-US" sz="3135">
                  <a:solidFill>
                    <a:srgbClr val="46483F"/>
                  </a:solidFill>
                  <a:latin typeface="TT Chocolates Bold"/>
                </a:rPr>
                <a:t>Ridge Regression</a:t>
              </a:r>
            </a:p>
          </p:txBody>
        </p:sp>
      </p:grpSp>
      <p:grpSp>
        <p:nvGrpSpPr>
          <p:cNvPr name="Group 7" id="7"/>
          <p:cNvGrpSpPr/>
          <p:nvPr/>
        </p:nvGrpSpPr>
        <p:grpSpPr>
          <a:xfrm rot="0">
            <a:off x="1028700" y="4313545"/>
            <a:ext cx="2849079" cy="1271906"/>
            <a:chOff x="0" y="0"/>
            <a:chExt cx="3798772" cy="1695874"/>
          </a:xfrm>
        </p:grpSpPr>
        <p:grpSp>
          <p:nvGrpSpPr>
            <p:cNvPr name="Group 8" id="8"/>
            <p:cNvGrpSpPr/>
            <p:nvPr/>
          </p:nvGrpSpPr>
          <p:grpSpPr>
            <a:xfrm rot="0">
              <a:off x="0" y="677222"/>
              <a:ext cx="3661373" cy="1018652"/>
              <a:chOff x="0" y="0"/>
              <a:chExt cx="812800" cy="226134"/>
            </a:xfrm>
          </p:grpSpPr>
          <p:sp>
            <p:nvSpPr>
              <p:cNvPr name="Freeform 9" id="9"/>
              <p:cNvSpPr/>
              <p:nvPr/>
            </p:nvSpPr>
            <p:spPr>
              <a:xfrm flipH="false" flipV="false" rot="0">
                <a:off x="0" y="0"/>
                <a:ext cx="812800" cy="226134"/>
              </a:xfrm>
              <a:custGeom>
                <a:avLst/>
                <a:gdLst/>
                <a:ahLst/>
                <a:cxnLst/>
                <a:rect r="r" b="b" t="t" l="l"/>
                <a:pathLst>
                  <a:path h="226134" w="812800">
                    <a:moveTo>
                      <a:pt x="0" y="0"/>
                    </a:moveTo>
                    <a:lnTo>
                      <a:pt x="812800" y="0"/>
                    </a:lnTo>
                    <a:lnTo>
                      <a:pt x="812800" y="226134"/>
                    </a:lnTo>
                    <a:lnTo>
                      <a:pt x="0" y="226134"/>
                    </a:lnTo>
                    <a:close/>
                  </a:path>
                </a:pathLst>
              </a:custGeom>
              <a:solidFill>
                <a:srgbClr val="8574D1"/>
              </a:solidFill>
            </p:spPr>
          </p:sp>
          <p:sp>
            <p:nvSpPr>
              <p:cNvPr name="TextBox 10" id="10"/>
              <p:cNvSpPr txBox="true"/>
              <p:nvPr/>
            </p:nvSpPr>
            <p:spPr>
              <a:xfrm>
                <a:off x="0" y="-66675"/>
                <a:ext cx="812800" cy="292809"/>
              </a:xfrm>
              <a:prstGeom prst="rect">
                <a:avLst/>
              </a:prstGeom>
            </p:spPr>
            <p:txBody>
              <a:bodyPr anchor="ctr" rtlCol="false" tIns="50800" lIns="50800" bIns="50800" rIns="50800"/>
              <a:lstStyle/>
              <a:p>
                <a:pPr algn="ctr">
                  <a:lnSpc>
                    <a:spcPts val="4899"/>
                  </a:lnSpc>
                </a:pPr>
                <a:r>
                  <a:rPr lang="en-US" sz="3499">
                    <a:solidFill>
                      <a:srgbClr val="FFFFFF"/>
                    </a:solidFill>
                    <a:latin typeface="TT Chocolates Ultra-Bold"/>
                  </a:rPr>
                  <a:t>0.993712</a:t>
                </a:r>
              </a:p>
            </p:txBody>
          </p:sp>
        </p:grpSp>
        <p:sp>
          <p:nvSpPr>
            <p:cNvPr name="TextBox 11" id="11"/>
            <p:cNvSpPr txBox="true"/>
            <p:nvPr/>
          </p:nvSpPr>
          <p:spPr>
            <a:xfrm rot="0">
              <a:off x="59381" y="-28575"/>
              <a:ext cx="3739391" cy="681214"/>
            </a:xfrm>
            <a:prstGeom prst="rect">
              <a:avLst/>
            </a:prstGeom>
          </p:spPr>
          <p:txBody>
            <a:bodyPr anchor="t" rtlCol="false" tIns="0" lIns="0" bIns="0" rIns="0">
              <a:spAutoFit/>
            </a:bodyPr>
            <a:lstStyle/>
            <a:p>
              <a:pPr algn="l" marL="0" indent="0" lvl="0">
                <a:lnSpc>
                  <a:spcPts val="4161"/>
                </a:lnSpc>
                <a:spcBef>
                  <a:spcPct val="0"/>
                </a:spcBef>
              </a:pPr>
              <a:r>
                <a:rPr lang="en-US" sz="3226">
                  <a:solidFill>
                    <a:srgbClr val="46483F"/>
                  </a:solidFill>
                  <a:latin typeface="TT Chocolates Bold"/>
                </a:rPr>
                <a:t>Random Forest</a:t>
              </a:r>
            </a:p>
          </p:txBody>
        </p:sp>
      </p:grpSp>
      <p:grpSp>
        <p:nvGrpSpPr>
          <p:cNvPr name="Group 12" id="12"/>
          <p:cNvGrpSpPr/>
          <p:nvPr/>
        </p:nvGrpSpPr>
        <p:grpSpPr>
          <a:xfrm rot="0">
            <a:off x="14652778" y="4348204"/>
            <a:ext cx="2804544" cy="1237246"/>
            <a:chOff x="0" y="0"/>
            <a:chExt cx="3739391" cy="1649662"/>
          </a:xfrm>
        </p:grpSpPr>
        <p:grpSp>
          <p:nvGrpSpPr>
            <p:cNvPr name="Group 13" id="13"/>
            <p:cNvGrpSpPr/>
            <p:nvPr/>
          </p:nvGrpSpPr>
          <p:grpSpPr>
            <a:xfrm rot="0">
              <a:off x="0" y="631009"/>
              <a:ext cx="3661373" cy="1018652"/>
              <a:chOff x="0" y="0"/>
              <a:chExt cx="812800" cy="226134"/>
            </a:xfrm>
          </p:grpSpPr>
          <p:sp>
            <p:nvSpPr>
              <p:cNvPr name="Freeform 14" id="14"/>
              <p:cNvSpPr/>
              <p:nvPr/>
            </p:nvSpPr>
            <p:spPr>
              <a:xfrm flipH="false" flipV="false" rot="0">
                <a:off x="0" y="0"/>
                <a:ext cx="812800" cy="226134"/>
              </a:xfrm>
              <a:custGeom>
                <a:avLst/>
                <a:gdLst/>
                <a:ahLst/>
                <a:cxnLst/>
                <a:rect r="r" b="b" t="t" l="l"/>
                <a:pathLst>
                  <a:path h="226134" w="812800">
                    <a:moveTo>
                      <a:pt x="0" y="0"/>
                    </a:moveTo>
                    <a:lnTo>
                      <a:pt x="812800" y="0"/>
                    </a:lnTo>
                    <a:lnTo>
                      <a:pt x="812800" y="226134"/>
                    </a:lnTo>
                    <a:lnTo>
                      <a:pt x="0" y="226134"/>
                    </a:lnTo>
                    <a:close/>
                  </a:path>
                </a:pathLst>
              </a:custGeom>
              <a:solidFill>
                <a:srgbClr val="8574D1"/>
              </a:solidFill>
            </p:spPr>
          </p:sp>
          <p:sp>
            <p:nvSpPr>
              <p:cNvPr name="TextBox 15" id="15"/>
              <p:cNvSpPr txBox="true"/>
              <p:nvPr/>
            </p:nvSpPr>
            <p:spPr>
              <a:xfrm>
                <a:off x="0" y="-66675"/>
                <a:ext cx="812800" cy="292809"/>
              </a:xfrm>
              <a:prstGeom prst="rect">
                <a:avLst/>
              </a:prstGeom>
            </p:spPr>
            <p:txBody>
              <a:bodyPr anchor="ctr" rtlCol="false" tIns="50800" lIns="50800" bIns="50800" rIns="50800"/>
              <a:lstStyle/>
              <a:p>
                <a:pPr algn="ctr">
                  <a:lnSpc>
                    <a:spcPts val="4899"/>
                  </a:lnSpc>
                </a:pPr>
                <a:r>
                  <a:rPr lang="en-US" sz="3499">
                    <a:solidFill>
                      <a:srgbClr val="FFFFFF"/>
                    </a:solidFill>
                    <a:latin typeface="TT Chocolates Ultra-Bold"/>
                  </a:rPr>
                  <a:t> 0.996905</a:t>
                </a:r>
              </a:p>
            </p:txBody>
          </p:sp>
        </p:grpSp>
        <p:sp>
          <p:nvSpPr>
            <p:cNvPr name="TextBox 16" id="16"/>
            <p:cNvSpPr txBox="true"/>
            <p:nvPr/>
          </p:nvSpPr>
          <p:spPr>
            <a:xfrm rot="0">
              <a:off x="0" y="-28575"/>
              <a:ext cx="3739391" cy="659584"/>
            </a:xfrm>
            <a:prstGeom prst="rect">
              <a:avLst/>
            </a:prstGeom>
          </p:spPr>
          <p:txBody>
            <a:bodyPr anchor="t" rtlCol="false" tIns="0" lIns="0" bIns="0" rIns="0">
              <a:spAutoFit/>
            </a:bodyPr>
            <a:lstStyle/>
            <a:p>
              <a:pPr algn="ctr" marL="0" indent="0" lvl="0">
                <a:lnSpc>
                  <a:spcPts val="4044"/>
                </a:lnSpc>
                <a:spcBef>
                  <a:spcPct val="0"/>
                </a:spcBef>
              </a:pPr>
              <a:r>
                <a:rPr lang="en-US" sz="3135">
                  <a:solidFill>
                    <a:srgbClr val="46483F"/>
                  </a:solidFill>
                  <a:latin typeface="TT Chocolates Bold"/>
                </a:rPr>
                <a:t>Decision Tree</a:t>
              </a:r>
            </a:p>
          </p:txBody>
        </p:sp>
      </p:grpSp>
      <p:grpSp>
        <p:nvGrpSpPr>
          <p:cNvPr name="Group 17" id="17"/>
          <p:cNvGrpSpPr/>
          <p:nvPr/>
        </p:nvGrpSpPr>
        <p:grpSpPr>
          <a:xfrm rot="0">
            <a:off x="8261579" y="6948806"/>
            <a:ext cx="2804544" cy="1746343"/>
            <a:chOff x="0" y="0"/>
            <a:chExt cx="3739391" cy="2328457"/>
          </a:xfrm>
        </p:grpSpPr>
        <p:grpSp>
          <p:nvGrpSpPr>
            <p:cNvPr name="Group 18" id="18"/>
            <p:cNvGrpSpPr/>
            <p:nvPr/>
          </p:nvGrpSpPr>
          <p:grpSpPr>
            <a:xfrm rot="0">
              <a:off x="0" y="0"/>
              <a:ext cx="3661373" cy="1018652"/>
              <a:chOff x="0" y="0"/>
              <a:chExt cx="812800" cy="226134"/>
            </a:xfrm>
          </p:grpSpPr>
          <p:sp>
            <p:nvSpPr>
              <p:cNvPr name="Freeform 19" id="19"/>
              <p:cNvSpPr/>
              <p:nvPr/>
            </p:nvSpPr>
            <p:spPr>
              <a:xfrm flipH="false" flipV="false" rot="0">
                <a:off x="0" y="0"/>
                <a:ext cx="812800" cy="226134"/>
              </a:xfrm>
              <a:custGeom>
                <a:avLst/>
                <a:gdLst/>
                <a:ahLst/>
                <a:cxnLst/>
                <a:rect r="r" b="b" t="t" l="l"/>
                <a:pathLst>
                  <a:path h="226134" w="812800">
                    <a:moveTo>
                      <a:pt x="0" y="0"/>
                    </a:moveTo>
                    <a:lnTo>
                      <a:pt x="812800" y="0"/>
                    </a:lnTo>
                    <a:lnTo>
                      <a:pt x="812800" y="226134"/>
                    </a:lnTo>
                    <a:lnTo>
                      <a:pt x="0" y="226134"/>
                    </a:lnTo>
                    <a:close/>
                  </a:path>
                </a:pathLst>
              </a:custGeom>
              <a:solidFill>
                <a:srgbClr val="231076"/>
              </a:solidFill>
            </p:spPr>
          </p:sp>
          <p:sp>
            <p:nvSpPr>
              <p:cNvPr name="TextBox 20" id="20"/>
              <p:cNvSpPr txBox="true"/>
              <p:nvPr/>
            </p:nvSpPr>
            <p:spPr>
              <a:xfrm>
                <a:off x="0" y="-66675"/>
                <a:ext cx="812800" cy="292809"/>
              </a:xfrm>
              <a:prstGeom prst="rect">
                <a:avLst/>
              </a:prstGeom>
            </p:spPr>
            <p:txBody>
              <a:bodyPr anchor="ctr" rtlCol="false" tIns="50800" lIns="50800" bIns="50800" rIns="50800"/>
              <a:lstStyle/>
              <a:p>
                <a:pPr algn="ctr">
                  <a:lnSpc>
                    <a:spcPts val="4899"/>
                  </a:lnSpc>
                </a:pPr>
                <a:r>
                  <a:rPr lang="en-US" sz="3499">
                    <a:solidFill>
                      <a:srgbClr val="FFFFFF"/>
                    </a:solidFill>
                    <a:latin typeface="TT Chocolates Ultra-Bold"/>
                  </a:rPr>
                  <a:t>0.975381</a:t>
                </a:r>
              </a:p>
            </p:txBody>
          </p:sp>
        </p:grpSp>
        <p:sp>
          <p:nvSpPr>
            <p:cNvPr name="TextBox 21" id="21"/>
            <p:cNvSpPr txBox="true"/>
            <p:nvPr/>
          </p:nvSpPr>
          <p:spPr>
            <a:xfrm rot="0">
              <a:off x="0" y="990077"/>
              <a:ext cx="3739391" cy="1338380"/>
            </a:xfrm>
            <a:prstGeom prst="rect">
              <a:avLst/>
            </a:prstGeom>
          </p:spPr>
          <p:txBody>
            <a:bodyPr anchor="t" rtlCol="false" tIns="0" lIns="0" bIns="0" rIns="0">
              <a:spAutoFit/>
            </a:bodyPr>
            <a:lstStyle/>
            <a:p>
              <a:pPr algn="ctr" marL="0" indent="0" lvl="0">
                <a:lnSpc>
                  <a:spcPts val="4044"/>
                </a:lnSpc>
                <a:spcBef>
                  <a:spcPct val="0"/>
                </a:spcBef>
              </a:pPr>
              <a:r>
                <a:rPr lang="en-US" sz="3135">
                  <a:solidFill>
                    <a:srgbClr val="46483F"/>
                  </a:solidFill>
                  <a:latin typeface="TT Chocolates Bold"/>
                </a:rPr>
                <a:t>Lasso Regression</a:t>
              </a:r>
            </a:p>
          </p:txBody>
        </p:sp>
      </p:grpSp>
      <p:sp>
        <p:nvSpPr>
          <p:cNvPr name="TextBox 22" id="22"/>
          <p:cNvSpPr txBox="true"/>
          <p:nvPr/>
        </p:nvSpPr>
        <p:spPr>
          <a:xfrm rot="0">
            <a:off x="1028700" y="111994"/>
            <a:ext cx="16218413" cy="1295387"/>
          </a:xfrm>
          <a:prstGeom prst="rect">
            <a:avLst/>
          </a:prstGeom>
        </p:spPr>
        <p:txBody>
          <a:bodyPr anchor="t" rtlCol="false" tIns="0" lIns="0" bIns="0" rIns="0">
            <a:spAutoFit/>
          </a:bodyPr>
          <a:lstStyle/>
          <a:p>
            <a:pPr algn="ctr">
              <a:lnSpc>
                <a:spcPts val="10500"/>
              </a:lnSpc>
            </a:pPr>
            <a:r>
              <a:rPr lang="en-US" sz="7500">
                <a:solidFill>
                  <a:srgbClr val="231076"/>
                </a:solidFill>
                <a:latin typeface="TT Chocolates Bold"/>
              </a:rPr>
              <a:t>Data Model</a:t>
            </a:r>
          </a:p>
        </p:txBody>
      </p:sp>
      <p:sp>
        <p:nvSpPr>
          <p:cNvPr name="TextBox 23" id="23"/>
          <p:cNvSpPr txBox="true"/>
          <p:nvPr/>
        </p:nvSpPr>
        <p:spPr>
          <a:xfrm rot="0">
            <a:off x="334032" y="1951393"/>
            <a:ext cx="17657019" cy="1200593"/>
          </a:xfrm>
          <a:prstGeom prst="rect">
            <a:avLst/>
          </a:prstGeom>
        </p:spPr>
        <p:txBody>
          <a:bodyPr anchor="t" rtlCol="false" tIns="0" lIns="0" bIns="0" rIns="0">
            <a:spAutoFit/>
          </a:bodyPr>
          <a:lstStyle/>
          <a:p>
            <a:pPr algn="l" marL="0" indent="0" lvl="0">
              <a:lnSpc>
                <a:spcPts val="3175"/>
              </a:lnSpc>
              <a:spcBef>
                <a:spcPct val="0"/>
              </a:spcBef>
            </a:pPr>
            <a:r>
              <a:rPr lang="en-US" sz="2461">
                <a:solidFill>
                  <a:srgbClr val="46483F"/>
                </a:solidFill>
                <a:latin typeface="Nunito"/>
              </a:rPr>
              <a:t>The data below presents the R-squared values for various regression models applied to our dataset. This approach allows for a comprehensive comparison of different regression models, helping to identify the most accurate model for forecasting purposes based on their R-squared values. A higher R-squared value indicates a better fit for the model.</a:t>
            </a:r>
          </a:p>
        </p:txBody>
      </p:sp>
      <p:grpSp>
        <p:nvGrpSpPr>
          <p:cNvPr name="Group 24" id="24"/>
          <p:cNvGrpSpPr/>
          <p:nvPr/>
        </p:nvGrpSpPr>
        <p:grpSpPr>
          <a:xfrm rot="0">
            <a:off x="10501338" y="3805628"/>
            <a:ext cx="2863057" cy="1779822"/>
            <a:chOff x="0" y="0"/>
            <a:chExt cx="3817410" cy="2373096"/>
          </a:xfrm>
        </p:grpSpPr>
        <p:grpSp>
          <p:nvGrpSpPr>
            <p:cNvPr name="Group 25" id="25"/>
            <p:cNvGrpSpPr/>
            <p:nvPr/>
          </p:nvGrpSpPr>
          <p:grpSpPr>
            <a:xfrm rot="0">
              <a:off x="0" y="1354444"/>
              <a:ext cx="3661373" cy="1018652"/>
              <a:chOff x="0" y="0"/>
              <a:chExt cx="812800" cy="226134"/>
            </a:xfrm>
          </p:grpSpPr>
          <p:sp>
            <p:nvSpPr>
              <p:cNvPr name="Freeform 26" id="26"/>
              <p:cNvSpPr/>
              <p:nvPr/>
            </p:nvSpPr>
            <p:spPr>
              <a:xfrm flipH="false" flipV="false" rot="0">
                <a:off x="0" y="0"/>
                <a:ext cx="812800" cy="226134"/>
              </a:xfrm>
              <a:custGeom>
                <a:avLst/>
                <a:gdLst/>
                <a:ahLst/>
                <a:cxnLst/>
                <a:rect r="r" b="b" t="t" l="l"/>
                <a:pathLst>
                  <a:path h="226134" w="812800">
                    <a:moveTo>
                      <a:pt x="0" y="0"/>
                    </a:moveTo>
                    <a:lnTo>
                      <a:pt x="812800" y="0"/>
                    </a:lnTo>
                    <a:lnTo>
                      <a:pt x="812800" y="226134"/>
                    </a:lnTo>
                    <a:lnTo>
                      <a:pt x="0" y="226134"/>
                    </a:lnTo>
                    <a:close/>
                  </a:path>
                </a:pathLst>
              </a:custGeom>
              <a:solidFill>
                <a:srgbClr val="8574D1"/>
              </a:solidFill>
            </p:spPr>
          </p:sp>
          <p:sp>
            <p:nvSpPr>
              <p:cNvPr name="TextBox 27" id="27"/>
              <p:cNvSpPr txBox="true"/>
              <p:nvPr/>
            </p:nvSpPr>
            <p:spPr>
              <a:xfrm>
                <a:off x="0" y="-66675"/>
                <a:ext cx="812800" cy="292809"/>
              </a:xfrm>
              <a:prstGeom prst="rect">
                <a:avLst/>
              </a:prstGeom>
            </p:spPr>
            <p:txBody>
              <a:bodyPr anchor="ctr" rtlCol="false" tIns="50800" lIns="50800" bIns="50800" rIns="50800"/>
              <a:lstStyle/>
              <a:p>
                <a:pPr algn="ctr">
                  <a:lnSpc>
                    <a:spcPts val="4899"/>
                  </a:lnSpc>
                </a:pPr>
                <a:r>
                  <a:rPr lang="en-US" sz="3499">
                    <a:solidFill>
                      <a:srgbClr val="FFFFFF"/>
                    </a:solidFill>
                    <a:latin typeface="TT Chocolates Ultra-Bold"/>
                  </a:rPr>
                  <a:t> 0.921915</a:t>
                </a:r>
              </a:p>
            </p:txBody>
          </p:sp>
        </p:grpSp>
        <p:sp>
          <p:nvSpPr>
            <p:cNvPr name="TextBox 28" id="28"/>
            <p:cNvSpPr txBox="true"/>
            <p:nvPr/>
          </p:nvSpPr>
          <p:spPr>
            <a:xfrm rot="0">
              <a:off x="78018" y="-28575"/>
              <a:ext cx="3739391" cy="1338380"/>
            </a:xfrm>
            <a:prstGeom prst="rect">
              <a:avLst/>
            </a:prstGeom>
          </p:spPr>
          <p:txBody>
            <a:bodyPr anchor="t" rtlCol="false" tIns="0" lIns="0" bIns="0" rIns="0">
              <a:spAutoFit/>
            </a:bodyPr>
            <a:lstStyle/>
            <a:p>
              <a:pPr algn="ctr" marL="0" indent="0" lvl="0">
                <a:lnSpc>
                  <a:spcPts val="4044"/>
                </a:lnSpc>
                <a:spcBef>
                  <a:spcPct val="0"/>
                </a:spcBef>
              </a:pPr>
              <a:r>
                <a:rPr lang="en-US" sz="3135">
                  <a:solidFill>
                    <a:srgbClr val="46483F"/>
                  </a:solidFill>
                  <a:latin typeface="TT Chocolates Bold"/>
                </a:rPr>
                <a:t>K-Nearest Neighbors</a:t>
              </a:r>
            </a:p>
          </p:txBody>
        </p:sp>
      </p:grpSp>
      <p:grpSp>
        <p:nvGrpSpPr>
          <p:cNvPr name="Group 29" id="29"/>
          <p:cNvGrpSpPr/>
          <p:nvPr/>
        </p:nvGrpSpPr>
        <p:grpSpPr>
          <a:xfrm rot="0">
            <a:off x="3387624" y="6948806"/>
            <a:ext cx="2804544" cy="1746343"/>
            <a:chOff x="0" y="0"/>
            <a:chExt cx="3739391" cy="2328457"/>
          </a:xfrm>
        </p:grpSpPr>
        <p:sp>
          <p:nvSpPr>
            <p:cNvPr name="TextBox 30" id="30"/>
            <p:cNvSpPr txBox="true"/>
            <p:nvPr/>
          </p:nvSpPr>
          <p:spPr>
            <a:xfrm rot="0">
              <a:off x="0" y="990077"/>
              <a:ext cx="3739391" cy="1338380"/>
            </a:xfrm>
            <a:prstGeom prst="rect">
              <a:avLst/>
            </a:prstGeom>
          </p:spPr>
          <p:txBody>
            <a:bodyPr anchor="t" rtlCol="false" tIns="0" lIns="0" bIns="0" rIns="0">
              <a:spAutoFit/>
            </a:bodyPr>
            <a:lstStyle/>
            <a:p>
              <a:pPr algn="ctr" marL="0" indent="0" lvl="0">
                <a:lnSpc>
                  <a:spcPts val="4044"/>
                </a:lnSpc>
                <a:spcBef>
                  <a:spcPct val="0"/>
                </a:spcBef>
              </a:pPr>
              <a:r>
                <a:rPr lang="en-US" sz="3135">
                  <a:solidFill>
                    <a:srgbClr val="46483F"/>
                  </a:solidFill>
                  <a:latin typeface="TT Chocolates Bold"/>
                </a:rPr>
                <a:t>ElasticNet Regression </a:t>
              </a:r>
            </a:p>
          </p:txBody>
        </p:sp>
        <p:grpSp>
          <p:nvGrpSpPr>
            <p:cNvPr name="Group 31" id="31"/>
            <p:cNvGrpSpPr/>
            <p:nvPr/>
          </p:nvGrpSpPr>
          <p:grpSpPr>
            <a:xfrm rot="0">
              <a:off x="0" y="0"/>
              <a:ext cx="3661373" cy="1018652"/>
              <a:chOff x="0" y="0"/>
              <a:chExt cx="812800" cy="226134"/>
            </a:xfrm>
          </p:grpSpPr>
          <p:sp>
            <p:nvSpPr>
              <p:cNvPr name="Freeform 32" id="32"/>
              <p:cNvSpPr/>
              <p:nvPr/>
            </p:nvSpPr>
            <p:spPr>
              <a:xfrm flipH="false" flipV="false" rot="0">
                <a:off x="0" y="0"/>
                <a:ext cx="812800" cy="226134"/>
              </a:xfrm>
              <a:custGeom>
                <a:avLst/>
                <a:gdLst/>
                <a:ahLst/>
                <a:cxnLst/>
                <a:rect r="r" b="b" t="t" l="l"/>
                <a:pathLst>
                  <a:path h="226134" w="812800">
                    <a:moveTo>
                      <a:pt x="0" y="0"/>
                    </a:moveTo>
                    <a:lnTo>
                      <a:pt x="812800" y="0"/>
                    </a:lnTo>
                    <a:lnTo>
                      <a:pt x="812800" y="226134"/>
                    </a:lnTo>
                    <a:lnTo>
                      <a:pt x="0" y="226134"/>
                    </a:lnTo>
                    <a:close/>
                  </a:path>
                </a:pathLst>
              </a:custGeom>
              <a:solidFill>
                <a:srgbClr val="231076"/>
              </a:solidFill>
            </p:spPr>
          </p:sp>
          <p:sp>
            <p:nvSpPr>
              <p:cNvPr name="TextBox 33" id="33"/>
              <p:cNvSpPr txBox="true"/>
              <p:nvPr/>
            </p:nvSpPr>
            <p:spPr>
              <a:xfrm>
                <a:off x="0" y="-66675"/>
                <a:ext cx="812800" cy="292809"/>
              </a:xfrm>
              <a:prstGeom prst="rect">
                <a:avLst/>
              </a:prstGeom>
            </p:spPr>
            <p:txBody>
              <a:bodyPr anchor="ctr" rtlCol="false" tIns="50800" lIns="50800" bIns="50800" rIns="50800"/>
              <a:lstStyle/>
              <a:p>
                <a:pPr algn="ctr">
                  <a:lnSpc>
                    <a:spcPts val="4899"/>
                  </a:lnSpc>
                </a:pPr>
                <a:r>
                  <a:rPr lang="en-US" sz="3499">
                    <a:solidFill>
                      <a:srgbClr val="FFFFFF"/>
                    </a:solidFill>
                    <a:latin typeface="TT Chocolates Ultra-Bold"/>
                  </a:rPr>
                  <a:t>0.863632</a:t>
                </a:r>
              </a:p>
            </p:txBody>
          </p:sp>
        </p:grpSp>
      </p:grpSp>
      <p:grpSp>
        <p:nvGrpSpPr>
          <p:cNvPr name="Group 34" id="34"/>
          <p:cNvGrpSpPr/>
          <p:nvPr/>
        </p:nvGrpSpPr>
        <p:grpSpPr>
          <a:xfrm rot="0">
            <a:off x="12718150" y="6948806"/>
            <a:ext cx="2804544" cy="1867290"/>
            <a:chOff x="0" y="0"/>
            <a:chExt cx="3739391" cy="2489720"/>
          </a:xfrm>
        </p:grpSpPr>
        <p:sp>
          <p:nvSpPr>
            <p:cNvPr name="TextBox 35" id="35"/>
            <p:cNvSpPr txBox="true"/>
            <p:nvPr/>
          </p:nvSpPr>
          <p:spPr>
            <a:xfrm rot="0">
              <a:off x="0" y="1106701"/>
              <a:ext cx="3739391" cy="1383019"/>
            </a:xfrm>
            <a:prstGeom prst="rect">
              <a:avLst/>
            </a:prstGeom>
          </p:spPr>
          <p:txBody>
            <a:bodyPr anchor="t" rtlCol="false" tIns="0" lIns="0" bIns="0" rIns="0">
              <a:spAutoFit/>
            </a:bodyPr>
            <a:lstStyle/>
            <a:p>
              <a:pPr algn="ctr" marL="0" indent="0" lvl="0">
                <a:lnSpc>
                  <a:spcPts val="4161"/>
                </a:lnSpc>
                <a:spcBef>
                  <a:spcPct val="0"/>
                </a:spcBef>
              </a:pPr>
              <a:r>
                <a:rPr lang="en-US" sz="3226">
                  <a:solidFill>
                    <a:srgbClr val="46483F"/>
                  </a:solidFill>
                  <a:latin typeface="TT Chocolates Bold"/>
                </a:rPr>
                <a:t>Support Vector Regression</a:t>
              </a:r>
            </a:p>
          </p:txBody>
        </p:sp>
        <p:grpSp>
          <p:nvGrpSpPr>
            <p:cNvPr name="Group 36" id="36"/>
            <p:cNvGrpSpPr/>
            <p:nvPr/>
          </p:nvGrpSpPr>
          <p:grpSpPr>
            <a:xfrm rot="0">
              <a:off x="0" y="0"/>
              <a:ext cx="3661373" cy="1018652"/>
              <a:chOff x="0" y="0"/>
              <a:chExt cx="812800" cy="226134"/>
            </a:xfrm>
          </p:grpSpPr>
          <p:sp>
            <p:nvSpPr>
              <p:cNvPr name="Freeform 37" id="37"/>
              <p:cNvSpPr/>
              <p:nvPr/>
            </p:nvSpPr>
            <p:spPr>
              <a:xfrm flipH="false" flipV="false" rot="0">
                <a:off x="0" y="0"/>
                <a:ext cx="812800" cy="226134"/>
              </a:xfrm>
              <a:custGeom>
                <a:avLst/>
                <a:gdLst/>
                <a:ahLst/>
                <a:cxnLst/>
                <a:rect r="r" b="b" t="t" l="l"/>
                <a:pathLst>
                  <a:path h="226134" w="812800">
                    <a:moveTo>
                      <a:pt x="0" y="0"/>
                    </a:moveTo>
                    <a:lnTo>
                      <a:pt x="812800" y="0"/>
                    </a:lnTo>
                    <a:lnTo>
                      <a:pt x="812800" y="226134"/>
                    </a:lnTo>
                    <a:lnTo>
                      <a:pt x="0" y="226134"/>
                    </a:lnTo>
                    <a:close/>
                  </a:path>
                </a:pathLst>
              </a:custGeom>
              <a:solidFill>
                <a:srgbClr val="231076"/>
              </a:solidFill>
            </p:spPr>
          </p:sp>
          <p:sp>
            <p:nvSpPr>
              <p:cNvPr name="TextBox 38" id="38"/>
              <p:cNvSpPr txBox="true"/>
              <p:nvPr/>
            </p:nvSpPr>
            <p:spPr>
              <a:xfrm>
                <a:off x="0" y="-66675"/>
                <a:ext cx="812800" cy="292809"/>
              </a:xfrm>
              <a:prstGeom prst="rect">
                <a:avLst/>
              </a:prstGeom>
            </p:spPr>
            <p:txBody>
              <a:bodyPr anchor="ctr" rtlCol="false" tIns="50800" lIns="50800" bIns="50800" rIns="50800"/>
              <a:lstStyle/>
              <a:p>
                <a:pPr algn="ctr">
                  <a:lnSpc>
                    <a:spcPts val="4899"/>
                  </a:lnSpc>
                </a:pPr>
                <a:r>
                  <a:rPr lang="en-US" sz="3499">
                    <a:solidFill>
                      <a:srgbClr val="FFFFFF"/>
                    </a:solidFill>
                    <a:latin typeface="TT Chocolates Ultra-Bold"/>
                  </a:rPr>
                  <a:t>0.844023</a:t>
                </a:r>
              </a:p>
            </p:txBody>
          </p:sp>
        </p:grpSp>
      </p:grpSp>
      <p:grpSp>
        <p:nvGrpSpPr>
          <p:cNvPr name="Group 39" id="39"/>
          <p:cNvGrpSpPr/>
          <p:nvPr/>
        </p:nvGrpSpPr>
        <p:grpSpPr>
          <a:xfrm rot="0">
            <a:off x="0" y="1483581"/>
            <a:ext cx="19327702" cy="109199"/>
            <a:chOff x="0" y="0"/>
            <a:chExt cx="5090424" cy="28760"/>
          </a:xfrm>
        </p:grpSpPr>
        <p:sp>
          <p:nvSpPr>
            <p:cNvPr name="Freeform 40" id="40"/>
            <p:cNvSpPr/>
            <p:nvPr/>
          </p:nvSpPr>
          <p:spPr>
            <a:xfrm flipH="false" flipV="false" rot="0">
              <a:off x="0" y="0"/>
              <a:ext cx="5090423" cy="28760"/>
            </a:xfrm>
            <a:custGeom>
              <a:avLst/>
              <a:gdLst/>
              <a:ahLst/>
              <a:cxnLst/>
              <a:rect r="r" b="b" t="t" l="l"/>
              <a:pathLst>
                <a:path h="28760" w="5090423">
                  <a:moveTo>
                    <a:pt x="0" y="0"/>
                  </a:moveTo>
                  <a:lnTo>
                    <a:pt x="5090423" y="0"/>
                  </a:lnTo>
                  <a:lnTo>
                    <a:pt x="5090423" y="28760"/>
                  </a:lnTo>
                  <a:lnTo>
                    <a:pt x="0" y="28760"/>
                  </a:lnTo>
                  <a:close/>
                </a:path>
              </a:pathLst>
            </a:custGeom>
            <a:solidFill>
              <a:srgbClr val="1A5BA0"/>
            </a:solidFill>
          </p:spPr>
        </p:sp>
        <p:sp>
          <p:nvSpPr>
            <p:cNvPr name="TextBox 41" id="41"/>
            <p:cNvSpPr txBox="true"/>
            <p:nvPr/>
          </p:nvSpPr>
          <p:spPr>
            <a:xfrm>
              <a:off x="0" y="-38100"/>
              <a:ext cx="5090424" cy="6686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3816287" y="419107"/>
            <a:ext cx="9689974" cy="9855499"/>
            <a:chOff x="0" y="0"/>
            <a:chExt cx="2552092" cy="2595687"/>
          </a:xfrm>
        </p:grpSpPr>
        <p:sp>
          <p:nvSpPr>
            <p:cNvPr name="Freeform 3" id="3"/>
            <p:cNvSpPr/>
            <p:nvPr/>
          </p:nvSpPr>
          <p:spPr>
            <a:xfrm flipH="false" flipV="false" rot="0">
              <a:off x="0" y="0"/>
              <a:ext cx="2552092" cy="2595687"/>
            </a:xfrm>
            <a:custGeom>
              <a:avLst/>
              <a:gdLst/>
              <a:ahLst/>
              <a:cxnLst/>
              <a:rect r="r" b="b" t="t" l="l"/>
              <a:pathLst>
                <a:path h="2595687" w="2552092">
                  <a:moveTo>
                    <a:pt x="0" y="0"/>
                  </a:moveTo>
                  <a:lnTo>
                    <a:pt x="2552092" y="0"/>
                  </a:lnTo>
                  <a:lnTo>
                    <a:pt x="2552092" y="2595687"/>
                  </a:lnTo>
                  <a:lnTo>
                    <a:pt x="0" y="2595687"/>
                  </a:lnTo>
                  <a:close/>
                </a:path>
              </a:pathLst>
            </a:custGeom>
            <a:solidFill>
              <a:srgbClr val="568CCD"/>
            </a:solidFill>
          </p:spPr>
        </p:sp>
        <p:sp>
          <p:nvSpPr>
            <p:cNvPr name="TextBox 4" id="4"/>
            <p:cNvSpPr txBox="true"/>
            <p:nvPr/>
          </p:nvSpPr>
          <p:spPr>
            <a:xfrm>
              <a:off x="0" y="-38100"/>
              <a:ext cx="2552092" cy="263378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59826" y="1756682"/>
            <a:ext cx="5408921" cy="7180349"/>
            <a:chOff x="0" y="0"/>
            <a:chExt cx="7211894" cy="9573799"/>
          </a:xfrm>
        </p:grpSpPr>
        <p:grpSp>
          <p:nvGrpSpPr>
            <p:cNvPr name="Group 6" id="6"/>
            <p:cNvGrpSpPr/>
            <p:nvPr/>
          </p:nvGrpSpPr>
          <p:grpSpPr>
            <a:xfrm rot="0">
              <a:off x="0" y="0"/>
              <a:ext cx="7211894" cy="9573799"/>
              <a:chOff x="0" y="0"/>
              <a:chExt cx="1713532" cy="2274717"/>
            </a:xfrm>
          </p:grpSpPr>
          <p:sp>
            <p:nvSpPr>
              <p:cNvPr name="Freeform 7" id="7"/>
              <p:cNvSpPr/>
              <p:nvPr/>
            </p:nvSpPr>
            <p:spPr>
              <a:xfrm flipH="false" flipV="false" rot="0">
                <a:off x="0" y="0"/>
                <a:ext cx="1713532" cy="2274717"/>
              </a:xfrm>
              <a:custGeom>
                <a:avLst/>
                <a:gdLst/>
                <a:ahLst/>
                <a:cxnLst/>
                <a:rect r="r" b="b" t="t" l="l"/>
                <a:pathLst>
                  <a:path h="2274717" w="1713532">
                    <a:moveTo>
                      <a:pt x="0" y="0"/>
                    </a:moveTo>
                    <a:lnTo>
                      <a:pt x="1713532" y="0"/>
                    </a:lnTo>
                    <a:lnTo>
                      <a:pt x="1713532" y="2274717"/>
                    </a:lnTo>
                    <a:lnTo>
                      <a:pt x="0" y="2274717"/>
                    </a:lnTo>
                    <a:close/>
                  </a:path>
                </a:pathLst>
              </a:custGeom>
              <a:solidFill>
                <a:srgbClr val="B8AAD8"/>
              </a:solidFill>
            </p:spPr>
          </p:sp>
          <p:sp>
            <p:nvSpPr>
              <p:cNvPr name="TextBox 8" id="8"/>
              <p:cNvSpPr txBox="true"/>
              <p:nvPr/>
            </p:nvSpPr>
            <p:spPr>
              <a:xfrm>
                <a:off x="0" y="-47625"/>
                <a:ext cx="1713532" cy="2322342"/>
              </a:xfrm>
              <a:prstGeom prst="rect">
                <a:avLst/>
              </a:prstGeom>
            </p:spPr>
            <p:txBody>
              <a:bodyPr anchor="ctr" rtlCol="false" tIns="50800" lIns="50800" bIns="50800" rIns="50800"/>
              <a:lstStyle/>
              <a:p>
                <a:pPr algn="ctr">
                  <a:lnSpc>
                    <a:spcPts val="3499"/>
                  </a:lnSpc>
                </a:pPr>
              </a:p>
            </p:txBody>
          </p:sp>
        </p:grpSp>
        <p:sp>
          <p:nvSpPr>
            <p:cNvPr name="Freeform 9" id="9"/>
            <p:cNvSpPr/>
            <p:nvPr/>
          </p:nvSpPr>
          <p:spPr>
            <a:xfrm flipH="false" flipV="false" rot="0">
              <a:off x="184989" y="225696"/>
              <a:ext cx="6841917" cy="9122407"/>
            </a:xfrm>
            <a:custGeom>
              <a:avLst/>
              <a:gdLst/>
              <a:ahLst/>
              <a:cxnLst/>
              <a:rect r="r" b="b" t="t" l="l"/>
              <a:pathLst>
                <a:path h="9122407" w="6841917">
                  <a:moveTo>
                    <a:pt x="0" y="0"/>
                  </a:moveTo>
                  <a:lnTo>
                    <a:pt x="6841916" y="0"/>
                  </a:lnTo>
                  <a:lnTo>
                    <a:pt x="6841916" y="9122407"/>
                  </a:lnTo>
                  <a:lnTo>
                    <a:pt x="0" y="9122407"/>
                  </a:lnTo>
                  <a:lnTo>
                    <a:pt x="0" y="0"/>
                  </a:lnTo>
                  <a:close/>
                </a:path>
              </a:pathLst>
            </a:custGeom>
            <a:blipFill>
              <a:blip r:embed="rId2">
                <a:alphaModFix amt="59000"/>
              </a:blip>
              <a:stretch>
                <a:fillRect l="-50060" t="0" r="-50060" b="0"/>
              </a:stretch>
            </a:blipFill>
          </p:spPr>
        </p:sp>
      </p:grpSp>
      <p:sp>
        <p:nvSpPr>
          <p:cNvPr name="TextBox 10" id="10"/>
          <p:cNvSpPr txBox="true"/>
          <p:nvPr/>
        </p:nvSpPr>
        <p:spPr>
          <a:xfrm rot="0">
            <a:off x="6473229" y="2159097"/>
            <a:ext cx="11227113" cy="7599045"/>
          </a:xfrm>
          <a:prstGeom prst="rect">
            <a:avLst/>
          </a:prstGeom>
        </p:spPr>
        <p:txBody>
          <a:bodyPr anchor="t" rtlCol="false" tIns="0" lIns="0" bIns="0" rIns="0">
            <a:spAutoFit/>
          </a:bodyPr>
          <a:lstStyle/>
          <a:p>
            <a:pPr algn="l">
              <a:lnSpc>
                <a:spcPts val="3780"/>
              </a:lnSpc>
            </a:pPr>
            <a:r>
              <a:rPr lang="en-US" sz="2700">
                <a:solidFill>
                  <a:srgbClr val="0E0340"/>
                </a:solidFill>
                <a:latin typeface="Nunito"/>
              </a:rPr>
              <a:t>Some challenges encountered in this project included sourcing additional relevant datasets beyond those provided by Hamoye. In summary. Our data model approach combined rigorous data preparation, careful model selection, and thorough evaluation to identify the most suitable methods for forecasting antimalarial drug needs. </a:t>
            </a:r>
          </a:p>
          <a:p>
            <a:pPr algn="l">
              <a:lnSpc>
                <a:spcPts val="3780"/>
              </a:lnSpc>
            </a:pPr>
          </a:p>
          <a:p>
            <a:pPr algn="l">
              <a:lnSpc>
                <a:spcPts val="3780"/>
              </a:lnSpc>
            </a:pPr>
            <a:r>
              <a:rPr lang="en-US" sz="2700">
                <a:solidFill>
                  <a:srgbClr val="0E0340"/>
                </a:solidFill>
                <a:latin typeface="Nunito"/>
              </a:rPr>
              <a:t>While Ridge Regression stood out in terms of accuracy, the final choice of model must balance accuracy with practical considerations such as interpretability and computational efficiency. This holistic approach ensures that the chosen model not only performs well on historical data but is also robust and adaptable to future needs.</a:t>
            </a:r>
          </a:p>
          <a:p>
            <a:pPr algn="l">
              <a:lnSpc>
                <a:spcPts val="3780"/>
              </a:lnSpc>
            </a:pPr>
          </a:p>
          <a:p>
            <a:pPr algn="l">
              <a:lnSpc>
                <a:spcPts val="3780"/>
              </a:lnSpc>
            </a:pPr>
            <a:r>
              <a:rPr lang="en-US" sz="2700">
                <a:solidFill>
                  <a:srgbClr val="0E0340"/>
                </a:solidFill>
                <a:latin typeface="Nunito"/>
              </a:rPr>
              <a:t>However, other factors such as model interpretability, computational efficiency, and potential overfitting must be considered when selecting the final model for implementation.</a:t>
            </a:r>
          </a:p>
          <a:p>
            <a:pPr algn="l">
              <a:lnSpc>
                <a:spcPts val="3780"/>
              </a:lnSpc>
            </a:pPr>
          </a:p>
        </p:txBody>
      </p:sp>
      <p:sp>
        <p:nvSpPr>
          <p:cNvPr name="TextBox 11" id="11"/>
          <p:cNvSpPr txBox="true"/>
          <p:nvPr/>
        </p:nvSpPr>
        <p:spPr>
          <a:xfrm rot="0">
            <a:off x="8222543" y="266707"/>
            <a:ext cx="9236902" cy="1295387"/>
          </a:xfrm>
          <a:prstGeom prst="rect">
            <a:avLst/>
          </a:prstGeom>
        </p:spPr>
        <p:txBody>
          <a:bodyPr anchor="t" rtlCol="false" tIns="0" lIns="0" bIns="0" rIns="0">
            <a:spAutoFit/>
          </a:bodyPr>
          <a:lstStyle/>
          <a:p>
            <a:pPr algn="r">
              <a:lnSpc>
                <a:spcPts val="10500"/>
              </a:lnSpc>
            </a:pPr>
            <a:r>
              <a:rPr lang="en-US" sz="7500">
                <a:solidFill>
                  <a:srgbClr val="0E0340"/>
                </a:solidFill>
                <a:latin typeface="TT Chocolates Bold"/>
              </a:rPr>
              <a:t>Summary</a:t>
            </a:r>
          </a:p>
        </p:txBody>
      </p:sp>
      <p:grpSp>
        <p:nvGrpSpPr>
          <p:cNvPr name="Group 12" id="12"/>
          <p:cNvGrpSpPr/>
          <p:nvPr/>
        </p:nvGrpSpPr>
        <p:grpSpPr>
          <a:xfrm rot="0">
            <a:off x="5873687" y="1600193"/>
            <a:ext cx="14498440" cy="90709"/>
            <a:chOff x="0" y="0"/>
            <a:chExt cx="3818519" cy="23890"/>
          </a:xfrm>
        </p:grpSpPr>
        <p:sp>
          <p:nvSpPr>
            <p:cNvPr name="Freeform 13" id="13"/>
            <p:cNvSpPr/>
            <p:nvPr/>
          </p:nvSpPr>
          <p:spPr>
            <a:xfrm flipH="false" flipV="false" rot="0">
              <a:off x="0" y="0"/>
              <a:ext cx="3818519" cy="23890"/>
            </a:xfrm>
            <a:custGeom>
              <a:avLst/>
              <a:gdLst/>
              <a:ahLst/>
              <a:cxnLst/>
              <a:rect r="r" b="b" t="t" l="l"/>
              <a:pathLst>
                <a:path h="23890" w="3818519">
                  <a:moveTo>
                    <a:pt x="0" y="0"/>
                  </a:moveTo>
                  <a:lnTo>
                    <a:pt x="3818519" y="0"/>
                  </a:lnTo>
                  <a:lnTo>
                    <a:pt x="3818519" y="23890"/>
                  </a:lnTo>
                  <a:lnTo>
                    <a:pt x="0" y="23890"/>
                  </a:lnTo>
                  <a:close/>
                </a:path>
              </a:pathLst>
            </a:custGeom>
            <a:solidFill>
              <a:srgbClr val="1A5BA0"/>
            </a:solidFill>
          </p:spPr>
        </p:sp>
        <p:sp>
          <p:nvSpPr>
            <p:cNvPr name="TextBox 14" id="14"/>
            <p:cNvSpPr txBox="true"/>
            <p:nvPr/>
          </p:nvSpPr>
          <p:spPr>
            <a:xfrm>
              <a:off x="0" y="-38100"/>
              <a:ext cx="3818519" cy="6199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DAGGFQzSaeU</dc:identifier>
  <dcterms:modified xsi:type="dcterms:W3CDTF">2011-08-01T06:04:30Z</dcterms:modified>
  <cp:revision>1</cp:revision>
  <dc:title>Copy of Hamoye- Jenkins_Project_Presentation</dc:title>
</cp:coreProperties>
</file>

<file path=docProps/thumbnail.jpeg>
</file>